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Libre Franklin"/>
      <p:regular r:id="rId17"/>
      <p:bold r:id="rId18"/>
      <p:italic r:id="rId19"/>
      <p:boldItalic r:id="rId20"/>
    </p:embeddedFont>
    <p:embeddedFont>
      <p:font typeface="Merriweather Light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erriweather-bold.fntdata"/><Relationship Id="rId13" Type="http://schemas.openxmlformats.org/officeDocument/2006/relationships/font" Target="fonts/Economica-regular.fntdata"/><Relationship Id="rId18" Type="http://schemas.openxmlformats.org/officeDocument/2006/relationships/font" Target="fonts/LibreFranklin-bold.fntdata"/><Relationship Id="rId21" Type="http://schemas.openxmlformats.org/officeDocument/2006/relationships/font" Target="fonts/MerriweatherLight-regular.fntdata"/><Relationship Id="rId3" Type="http://schemas.openxmlformats.org/officeDocument/2006/relationships/presProps" Target="presProps.xml"/><Relationship Id="rId34" Type="http://schemas.openxmlformats.org/officeDocument/2006/relationships/customXml" Target="../customXml/item2.xml"/><Relationship Id="rId25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LibreFranklin-regular.fntdata"/><Relationship Id="rId33" Type="http://schemas.openxmlformats.org/officeDocument/2006/relationships/customXml" Target="../customXml/item1.xml"/><Relationship Id="rId20" Type="http://schemas.openxmlformats.org/officeDocument/2006/relationships/font" Target="fonts/LibreFranklin-boldItalic.fntdata"/><Relationship Id="rId2" Type="http://schemas.openxmlformats.org/officeDocument/2006/relationships/viewProps" Target="viewProps.xml"/><Relationship Id="rId29" Type="http://schemas.openxmlformats.org/officeDocument/2006/relationships/font" Target="fonts/OpenSans-regular.fntdata"/><Relationship Id="rId16" Type="http://schemas.openxmlformats.org/officeDocument/2006/relationships/font" Target="fonts/Economica-boldItalic.fntdata"/><Relationship Id="rId24" Type="http://schemas.openxmlformats.org/officeDocument/2006/relationships/font" Target="fonts/MerriweatherLight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23" Type="http://schemas.openxmlformats.org/officeDocument/2006/relationships/font" Target="fonts/MerriweatherLight-italic.fntdata"/><Relationship Id="rId28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Economica-italic.fntdata"/><Relationship Id="rId31" Type="http://schemas.openxmlformats.org/officeDocument/2006/relationships/font" Target="fonts/OpenSans-italic.fntdata"/><Relationship Id="rId10" Type="http://schemas.openxmlformats.org/officeDocument/2006/relationships/slide" Target="slides/slide5.xml"/><Relationship Id="rId19" Type="http://schemas.openxmlformats.org/officeDocument/2006/relationships/font" Target="fonts/LibreFranklin-italic.fntdata"/><Relationship Id="rId22" Type="http://schemas.openxmlformats.org/officeDocument/2006/relationships/font" Target="fonts/MerriweatherLight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erriweather-italic.fntdata"/><Relationship Id="rId30" Type="http://schemas.openxmlformats.org/officeDocument/2006/relationships/font" Target="fonts/OpenSans-bold.fntdata"/><Relationship Id="rId14" Type="http://schemas.openxmlformats.org/officeDocument/2006/relationships/font" Target="fonts/Economica-bold.fntdata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ddc3ce3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ddc3ce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Ann Sykes Swaine (1821- 1883) was the eldest of 4 daughters born to Edward Swaine and Martha Sykes.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Swaine was a British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writer, suffragist and philanthropist</a:t>
            </a:r>
            <a:r>
              <a:rPr b="1" lang="en-GB" sz="14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concerned with improving higher education for women.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Lived at 1, The Crescent in York, off Blossom Street - here is where she cared for her father for the last 28 years of her life.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Described as  an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‘active and clear thinking woman’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who ‘divided her time between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philanthropy, feminism, publishing, translation, and domestic and familial duties’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(Brown, 2004)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1881 census described Swaine as having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‘no proper trade or education’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she is listed as living in her father’s household with 3 servants - suggests Swaine’s frustration with the opportunities available to women. (Ancestry.co.uk)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Yorkshire Gazette reported Swaines death after a ‘two day illness’ on Saturday 23rd June 1883. (British Newspaper Archive)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3399b08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f3399b08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earliest women in York known to have lent their names to the women’s suffrage campaign were </a:t>
            </a:r>
            <a:r>
              <a:rPr b="1"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Emma Fitch, Agnes Smith and Ann Swaine 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were among 1,499 signatories of a petition presented to the House of Commons in June 1866.” (Waters, 2018; 179) </a:t>
            </a:r>
            <a:endParaRPr sz="1800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 the 1st April 1880, a suffrage meeting was held at Victoria Hall on Goodramgate - Ann Swaine spoke at this meeting alongside</a:t>
            </a:r>
            <a:r>
              <a:rPr b="1"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Lydia Rous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(Crawford, 2006, pg 52)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1883, just prior to her death, Swaine spoke on the platform at the Festival Concert Rooms amongst many others. (Crawford, 2006, pg 53)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Edward Swaine, Ann’s Father, often spoke and showed his support at these meetings.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Interesting to note that Edward Swaine wrote a pamphlet arguing for universal suffrage for men and the exclusion of women from the franchise - estimated to have been published in 1849 therefore perhaps his views on women’s suffrage changed.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daedfb7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daedfb7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Swaine was honorary secretary of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Yorkshire Ladies’ Educational Association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a member of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Ladies’ Council of Education of Yorkshire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YLCE was established in 1875 by a group of prominent Yorkshire women who recognise the need to help other women living in overcrowded and unhealthy conditions in the industrial areas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YLCE was also influential in the opening of the Yorkshire College of Cookery in 1874 - it is likely that Ann Swaine was involved in this because there’s lots of references to her local involvement in cooking education.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YLCE is still in operation - demonstrates how Swaine and other Yorkshire women of the 19th century influenced today’s society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Swaine supported campaigns for the extension of university education to women and is also described as being ‘active in local education ‘ (Brown, 2004)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Swaine was very involved in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Sunday School Association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this concerned free school education and is linked with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Unitarianism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daedfb7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daedfb7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d2508a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d2508a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daedfb7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daedfb7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earch.ancestry.co.uk/cgi-bin/sse.dll?indiv=1&amp;dbid=7572&amp;h=25928886&amp;tid=&amp;pid=&amp;queryId=be2829dce0ad73b551708cf1065b3085&amp;usePUB=true&amp;_phsrc=mnr13&amp;_phstart=successSource" TargetMode="External"/><Relationship Id="rId4" Type="http://schemas.openxmlformats.org/officeDocument/2006/relationships/hyperlink" Target="https://doi.org/10.1093/ref:odnb/56272" TargetMode="External"/><Relationship Id="rId5" Type="http://schemas.openxmlformats.org/officeDocument/2006/relationships/hyperlink" Target="https://www.britishnewspaperarchive.co.uk/viewer/bl/0000266/18830623/015/0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0"/>
            <a:ext cx="35331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950">
                <a:latin typeface="Merriweather"/>
                <a:ea typeface="Merriweather"/>
                <a:cs typeface="Merriweather"/>
                <a:sym typeface="Merriweather"/>
              </a:rPr>
              <a:t>Ann </a:t>
            </a:r>
            <a:endParaRPr sz="495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950">
                <a:latin typeface="Merriweather"/>
                <a:ea typeface="Merriweather"/>
                <a:cs typeface="Merriweather"/>
                <a:sym typeface="Merriweather"/>
              </a:rPr>
              <a:t>Swaine</a:t>
            </a:r>
            <a:r>
              <a:rPr lang="en-GB" sz="438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438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283950" y="29814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erriweather Light"/>
                <a:ea typeface="Merriweather Light"/>
                <a:cs typeface="Merriweather Light"/>
                <a:sym typeface="Merriweather Light"/>
              </a:rPr>
              <a:t>1821-1883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750"/>
            <a:ext cx="8520600" cy="5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50" u="sng">
                <a:latin typeface="Merriweather"/>
                <a:ea typeface="Merriweather"/>
                <a:cs typeface="Merriweather"/>
                <a:sym typeface="Merriweather"/>
              </a:rPr>
              <a:t>Personal Life </a:t>
            </a:r>
            <a:endParaRPr sz="325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80525" y="666000"/>
            <a:ext cx="4843200" cy="4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‘Active and clear thinking woman’</a:t>
            </a:r>
            <a:r>
              <a:rPr lang="en-GB" sz="1500"/>
              <a:t>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‘Divided her time between </a:t>
            </a:r>
            <a:r>
              <a:rPr b="1" lang="en-GB" sz="1500"/>
              <a:t>philanthropy, feminism, publishing, translation, and domestic and familial duties’ </a:t>
            </a:r>
            <a:r>
              <a:rPr lang="en-GB" sz="1500"/>
              <a:t>(Brown, 2004)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1881 census - </a:t>
            </a:r>
            <a:r>
              <a:rPr b="1" lang="en-GB" sz="1500"/>
              <a:t>‘no proper trade or education,’ </a:t>
            </a:r>
            <a:r>
              <a:rPr lang="en-GB" sz="1500"/>
              <a:t>living in her father’s household with 3 servants</a:t>
            </a:r>
            <a:endParaRPr sz="15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950" y="231150"/>
            <a:ext cx="2584650" cy="41564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4"/>
          <p:cNvSpPr txBox="1"/>
          <p:nvPr/>
        </p:nvSpPr>
        <p:spPr>
          <a:xfrm>
            <a:off x="4412325" y="342625"/>
            <a:ext cx="197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1, The Crescent, York on Google Maps. </a:t>
            </a:r>
            <a:endParaRPr i="1">
              <a:highlight>
                <a:srgbClr val="FFE599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5710900" y="1036100"/>
            <a:ext cx="598500" cy="34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22325"/>
            <a:ext cx="5685874" cy="860325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4"/>
          <p:cNvSpPr txBox="1"/>
          <p:nvPr/>
        </p:nvSpPr>
        <p:spPr>
          <a:xfrm>
            <a:off x="4813000" y="4387550"/>
            <a:ext cx="239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The Yorkshire Gazette’s report on Swaine’s death. </a:t>
            </a:r>
            <a:endParaRPr/>
          </a:p>
        </p:txBody>
      </p:sp>
      <p:cxnSp>
        <p:nvCxnSpPr>
          <p:cNvPr id="75" name="Google Shape;75;p14"/>
          <p:cNvCxnSpPr/>
          <p:nvPr/>
        </p:nvCxnSpPr>
        <p:spPr>
          <a:xfrm rot="10800000">
            <a:off x="5060575" y="4028450"/>
            <a:ext cx="558300" cy="359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44700"/>
            <a:ext cx="89877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80" u="sng">
                <a:latin typeface="Merriweather"/>
                <a:ea typeface="Merriweather"/>
                <a:cs typeface="Merriweather"/>
                <a:sym typeface="Merriweather"/>
              </a:rPr>
              <a:t>Involvement in York Suffrage Movement</a:t>
            </a:r>
            <a:endParaRPr sz="308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05300" y="1258950"/>
            <a:ext cx="5217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One of the </a:t>
            </a:r>
            <a:r>
              <a:rPr b="1" lang="en-GB" sz="1400"/>
              <a:t>3 women in York</a:t>
            </a:r>
            <a:r>
              <a:rPr lang="en-GB" sz="1400"/>
              <a:t> to have signed the </a:t>
            </a:r>
            <a:r>
              <a:rPr b="1" lang="en-GB" sz="1400"/>
              <a:t>first mass women’s suffrage petition</a:t>
            </a:r>
            <a:r>
              <a:rPr lang="en-GB" sz="1400"/>
              <a:t> to the House of Commons in </a:t>
            </a:r>
            <a:r>
              <a:rPr b="1" lang="en-GB" sz="1400"/>
              <a:t>June 1866</a:t>
            </a:r>
            <a:r>
              <a:rPr lang="en-GB" sz="1400"/>
              <a:t> (Waters, 2018; 179)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Spoke at various suffrage meetings</a:t>
            </a:r>
            <a:r>
              <a:rPr lang="en-GB" sz="1400"/>
              <a:t> e.g April 1880 in Victoria Hall Goodramgate, 1883 in the Festival Concert Rooms etc. (Crawford, 2006, pg 52-53)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Anne’s father, </a:t>
            </a:r>
            <a:r>
              <a:rPr b="1" lang="en-GB" sz="1400"/>
              <a:t>Edward Swaine</a:t>
            </a:r>
            <a:r>
              <a:rPr lang="en-GB" sz="1400"/>
              <a:t>, often spoke arguing for </a:t>
            </a:r>
            <a:r>
              <a:rPr lang="en-GB" sz="1400"/>
              <a:t>universal</a:t>
            </a:r>
            <a:r>
              <a:rPr lang="en-GB" sz="1400"/>
              <a:t> male suffrage but the </a:t>
            </a:r>
            <a:r>
              <a:rPr b="1" lang="en-GB" sz="1400"/>
              <a:t>exclusion of women</a:t>
            </a:r>
            <a:r>
              <a:rPr lang="en-GB" sz="1400"/>
              <a:t> from the franchise</a:t>
            </a:r>
            <a:endParaRPr sz="14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500" y="2342776"/>
            <a:ext cx="3191983" cy="239395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5"/>
          <p:cNvSpPr txBox="1"/>
          <p:nvPr/>
        </p:nvSpPr>
        <p:spPr>
          <a:xfrm>
            <a:off x="5395250" y="1076000"/>
            <a:ext cx="344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The Festival Concert Rooms in the 1860’s - where Ann Swaine spoke in 1883. </a:t>
            </a:r>
            <a:endParaRPr sz="1800"/>
          </a:p>
        </p:txBody>
      </p:sp>
      <p:cxnSp>
        <p:nvCxnSpPr>
          <p:cNvPr id="84" name="Google Shape;84;p15"/>
          <p:cNvCxnSpPr/>
          <p:nvPr/>
        </p:nvCxnSpPr>
        <p:spPr>
          <a:xfrm>
            <a:off x="7224200" y="1791050"/>
            <a:ext cx="412800" cy="43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71075" y="2276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280" u="sng">
                <a:latin typeface="Merriweather"/>
                <a:ea typeface="Merriweather"/>
                <a:cs typeface="Merriweather"/>
                <a:sym typeface="Merriweather"/>
              </a:rPr>
              <a:t>Involvement</a:t>
            </a:r>
            <a:r>
              <a:rPr lang="en-GB" sz="3280" u="sng">
                <a:latin typeface="Merriweather"/>
                <a:ea typeface="Merriweather"/>
                <a:cs typeface="Merriweather"/>
                <a:sym typeface="Merriweather"/>
              </a:rPr>
              <a:t> in Local Education </a:t>
            </a:r>
            <a:endParaRPr sz="328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85050" y="1499100"/>
            <a:ext cx="52734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Swaine was honorary secretary of the </a:t>
            </a:r>
            <a:r>
              <a:rPr b="1" lang="en-GB" sz="1400"/>
              <a:t>Yorkshire Ladies’ Educational Association </a:t>
            </a:r>
            <a:r>
              <a:rPr lang="en-GB" sz="1400"/>
              <a:t>and a member of the </a:t>
            </a:r>
            <a:r>
              <a:rPr b="1" lang="en-GB" sz="1400"/>
              <a:t>Ladies’ Council of Education of Yorkshire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YLCE was also influential in the opening of the Yorkshire College of Cookery in 1874 - likely that Ann Swaine was involved in this.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Swaine supported campaigns for the extension of university </a:t>
            </a:r>
            <a:r>
              <a:rPr lang="en-GB" sz="1400"/>
              <a:t>education to women and is also described as being </a:t>
            </a:r>
            <a:r>
              <a:rPr b="1" lang="en-GB" sz="1400"/>
              <a:t>‘active in local education ‘ </a:t>
            </a:r>
            <a:r>
              <a:rPr lang="en-GB" sz="1400"/>
              <a:t>(Brown, 2004)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Swaine involved in her local school: </a:t>
            </a:r>
            <a:r>
              <a:rPr b="1" lang="en-GB" sz="1400"/>
              <a:t>Unitarian Sunday School </a:t>
            </a:r>
            <a:endParaRPr b="1" sz="14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450" y="3583125"/>
            <a:ext cx="1404350" cy="13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4572000" y="3969850"/>
            <a:ext cx="234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The YLCE still in operation today -Swaine’s influence is still clear in our modern society </a:t>
            </a:r>
            <a:endParaRPr sz="1800"/>
          </a:p>
        </p:txBody>
      </p:sp>
      <p:cxnSp>
        <p:nvCxnSpPr>
          <p:cNvPr id="93" name="Google Shape;93;p16"/>
          <p:cNvCxnSpPr/>
          <p:nvPr/>
        </p:nvCxnSpPr>
        <p:spPr>
          <a:xfrm flipH="1" rot="10800000">
            <a:off x="6816300" y="4491025"/>
            <a:ext cx="672000" cy="235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100" y="1554500"/>
            <a:ext cx="2512375" cy="1820500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6"/>
          <p:cNvSpPr txBox="1"/>
          <p:nvPr/>
        </p:nvSpPr>
        <p:spPr>
          <a:xfrm>
            <a:off x="6816301" y="325525"/>
            <a:ext cx="226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The Yorkshire College of Cookery - it was likely Swaine was involved in this </a:t>
            </a: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institution</a:t>
            </a:r>
            <a:r>
              <a:rPr i="1" lang="en-GB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96" name="Google Shape;96;p16"/>
          <p:cNvCxnSpPr/>
          <p:nvPr/>
        </p:nvCxnSpPr>
        <p:spPr>
          <a:xfrm flipH="1">
            <a:off x="8143575" y="1249825"/>
            <a:ext cx="253200" cy="371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2452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50" u="sng">
                <a:latin typeface="Merriweather"/>
                <a:ea typeface="Merriweather"/>
                <a:cs typeface="Merriweather"/>
                <a:sym typeface="Merriweather"/>
              </a:rPr>
              <a:t>Works/ </a:t>
            </a:r>
            <a:r>
              <a:rPr lang="en-GB" sz="3250" u="sng">
                <a:latin typeface="Merriweather"/>
                <a:ea typeface="Merriweather"/>
                <a:cs typeface="Merriweather"/>
                <a:sym typeface="Merriweather"/>
              </a:rPr>
              <a:t>Writing </a:t>
            </a:r>
            <a:endParaRPr sz="325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58675" y="1327075"/>
            <a:ext cx="5097300" cy="45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In 1882, the Sunday School Association published Swaine’s ‘</a:t>
            </a:r>
            <a:r>
              <a:rPr b="1" lang="en-GB" sz="1400"/>
              <a:t>Remarkable Women as Examples for Girls’ </a:t>
            </a:r>
            <a:r>
              <a:rPr lang="en-GB" sz="1400"/>
              <a:t>- a collection of short biographies on notable women.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Englishwoman’s Review (a feminist periodical 1866-1910) commented after her 1883 death in an obituary on how Swaine’s writing showed her</a:t>
            </a:r>
            <a:r>
              <a:rPr b="1" lang="en-GB" sz="1400"/>
              <a:t> ‘pragmatism’ </a:t>
            </a:r>
            <a:r>
              <a:rPr lang="en-GB" sz="1400"/>
              <a:t>and </a:t>
            </a:r>
            <a:r>
              <a:rPr b="1" lang="en-GB" sz="1400"/>
              <a:t>‘common sense’</a:t>
            </a:r>
            <a:r>
              <a:rPr lang="en-GB" sz="1400"/>
              <a:t>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They refer to her collection of biographies as ‘characterised by clear good sense and unsensational treatment’ (The Englishwoman’s Review, 1883, 331-332)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575" y="313725"/>
            <a:ext cx="1763700" cy="2859012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" name="Google Shape;104;p17"/>
          <p:cNvSpPr txBox="1"/>
          <p:nvPr/>
        </p:nvSpPr>
        <p:spPr>
          <a:xfrm>
            <a:off x="7432925" y="313725"/>
            <a:ext cx="1763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i="1" lang="en-GB"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Englishwoman’s Review, one of the first feminist journals, commented on Swaine’s </a:t>
            </a:r>
            <a:r>
              <a:rPr i="1" lang="en-GB"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writing after her death </a:t>
            </a:r>
            <a:endParaRPr i="1">
              <a:highlight>
                <a:srgbClr val="FFE599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05" name="Google Shape;105;p17"/>
          <p:cNvCxnSpPr/>
          <p:nvPr/>
        </p:nvCxnSpPr>
        <p:spPr>
          <a:xfrm flipH="1">
            <a:off x="7484975" y="2326075"/>
            <a:ext cx="416100" cy="396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275" y="3701387"/>
            <a:ext cx="1518188" cy="1139636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7163" y="3247725"/>
            <a:ext cx="1275225" cy="1593299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7"/>
          <p:cNvSpPr txBox="1"/>
          <p:nvPr/>
        </p:nvSpPr>
        <p:spPr>
          <a:xfrm>
            <a:off x="1911750" y="4002075"/>
            <a:ext cx="3002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chemeClr val="dk1"/>
                </a:solidFill>
                <a:highlight>
                  <a:srgbClr val="FFE599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Swaine’s ‘remarkable women’ included Charlotte Bronte and Caroline Herschel alongside many others. </a:t>
            </a:r>
            <a:endParaRPr i="1" sz="1600"/>
          </a:p>
        </p:txBody>
      </p:sp>
      <p:cxnSp>
        <p:nvCxnSpPr>
          <p:cNvPr id="109" name="Google Shape;109;p17"/>
          <p:cNvCxnSpPr/>
          <p:nvPr/>
        </p:nvCxnSpPr>
        <p:spPr>
          <a:xfrm flipH="1" rot="10800000">
            <a:off x="4964713" y="4383225"/>
            <a:ext cx="695700" cy="22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300" y="0"/>
            <a:ext cx="4889401" cy="29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3000" y="2930225"/>
            <a:ext cx="4627200" cy="21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2277575" y="2935525"/>
            <a:ext cx="3408000" cy="21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42600" y="894150"/>
            <a:ext cx="4791300" cy="92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u="sng">
                <a:latin typeface="Merriweather"/>
                <a:ea typeface="Merriweather"/>
                <a:cs typeface="Merriweather"/>
                <a:sym typeface="Merriweather"/>
              </a:rPr>
              <a:t>References </a:t>
            </a:r>
            <a:endParaRPr sz="34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225225"/>
            <a:ext cx="8296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Ann Sykes Swaine in the 1881 England Census,” Ancestry, accessed June 16, 2021, </a:t>
            </a:r>
            <a:r>
              <a:rPr lang="en-GB" sz="3900" u="sng">
                <a:solidFill>
                  <a:schemeClr val="hlink"/>
                </a:solidFill>
                <a:hlinkClick r:id="rId3"/>
              </a:rPr>
              <a:t>https://search.ancestry.co.uk/cgi-bin/sse.dll?indiv=1&amp;dbid=7572&amp;h=25928886&amp;tid=&amp;pid=&amp;queryId=be2829dce0ad73b551708cf1065b3085&amp;usePUB=true&amp;_phsrc=mnr13&amp;_phstart=successSource</a:t>
            </a:r>
            <a:r>
              <a:rPr lang="en-GB" sz="3900"/>
              <a:t>.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“Births, Marriages, and Deaths,” Yorkshire Gazette June 23, 1883, 6.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highlight>
                  <a:srgbClr val="FFFFFF"/>
                </a:highlight>
              </a:rPr>
              <a:t>Brown, H. (2004)  Swaine, Ann Sykes, </a:t>
            </a:r>
            <a:r>
              <a:rPr i="1" lang="en-GB" sz="3900">
                <a:highlight>
                  <a:srgbClr val="FFFFFF"/>
                </a:highlight>
              </a:rPr>
              <a:t>Oxford Dictionary of National Biography Available at: </a:t>
            </a:r>
            <a:r>
              <a:rPr lang="en-GB" sz="3900">
                <a:highlight>
                  <a:srgbClr val="FFFFFF"/>
                </a:highlight>
                <a:uFill>
                  <a:noFill/>
                </a:uFill>
                <a:hlinkClick r:id="rId4"/>
              </a:rPr>
              <a:t>https://doi.org/10.1093/ref:odnb/5627</a:t>
            </a:r>
            <a:r>
              <a:rPr i="1" lang="en-GB" sz="3900">
                <a:highlight>
                  <a:srgbClr val="FFFFFF"/>
                </a:highlight>
              </a:rPr>
              <a:t>2 </a:t>
            </a:r>
            <a:r>
              <a:rPr lang="en-GB" sz="39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https://www.britishnewspaperarchive.co.uk/viewer/bl/0000266/18830623/015/0006</a:t>
            </a:r>
            <a:endParaRPr sz="39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900">
                <a:highlight>
                  <a:srgbClr val="FFFFFF"/>
                </a:highlight>
              </a:rPr>
              <a:t>Crawford, E., 2006. </a:t>
            </a:r>
            <a:r>
              <a:rPr i="1" lang="en-GB" sz="3900">
                <a:highlight>
                  <a:srgbClr val="FFFFFF"/>
                </a:highlight>
              </a:rPr>
              <a:t>The Women's Suffrage Movement in Britain and Ireland: A Regional Survey</a:t>
            </a:r>
            <a:r>
              <a:rPr lang="en-GB" sz="3900">
                <a:highlight>
                  <a:srgbClr val="FFFFFF"/>
                </a:highlight>
              </a:rPr>
              <a:t>. [London]: Routledge.</a:t>
            </a:r>
            <a:endParaRPr sz="3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Leeds Mercury - Wednesday 04 October 1882 - Review of her book ‘Remarkable Women as Examples for Girls’ published in 1882. 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en-GB" sz="3800"/>
              <a:t>Obituary,” </a:t>
            </a:r>
            <a:r>
              <a:rPr i="1" lang="en-GB" sz="3800"/>
              <a:t>The Englishwoman’s Review </a:t>
            </a:r>
            <a:r>
              <a:rPr lang="en-GB" sz="3800"/>
              <a:t>14, (1883): 331-332.</a:t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highlight>
                  <a:srgbClr val="FFFFFF"/>
                </a:highlight>
              </a:rPr>
              <a:t>Waters, M., 2018. The Campaign for Women’s Suffrage in York and the 1911 Census Evasion. </a:t>
            </a:r>
            <a:r>
              <a:rPr i="1" lang="en-GB" sz="3900">
                <a:highlight>
                  <a:srgbClr val="FFFFFF"/>
                </a:highlight>
              </a:rPr>
              <a:t>Yorkshire Archaeological Journal</a:t>
            </a:r>
            <a:r>
              <a:rPr lang="en-GB" sz="3900">
                <a:highlight>
                  <a:srgbClr val="FFFFFF"/>
                </a:highlight>
              </a:rPr>
              <a:t>, 90(1), pp.178-194.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1651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76EE1950274418942B12A3F0889DB" ma:contentTypeVersion="13" ma:contentTypeDescription="Create a new document." ma:contentTypeScope="" ma:versionID="a7a8ffec9855ce2747d62c8b1695e92e">
  <xsd:schema xmlns:xsd="http://www.w3.org/2001/XMLSchema" xmlns:xs="http://www.w3.org/2001/XMLSchema" xmlns:p="http://schemas.microsoft.com/office/2006/metadata/properties" xmlns:ns2="0c420eb2-a4d4-4918-9091-ec45bffa12fb" xmlns:ns3="04db84b9-c3df-47a6-b89c-efbde5cfa114" targetNamespace="http://schemas.microsoft.com/office/2006/metadata/properties" ma:root="true" ma:fieldsID="8bae97eb9ad50d8dfb6cc8b2f38dbe3f" ns2:_="" ns3:_="">
    <xsd:import namespace="0c420eb2-a4d4-4918-9091-ec45bffa12fb"/>
    <xsd:import namespace="04db84b9-c3df-47a6-b89c-efbde5cf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20eb2-a4d4-4918-9091-ec45bffa1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84b9-c3df-47a6-b89c-efbde5cfa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db84b9-c3df-47a6-b89c-efbde5cfa114">
      <UserInfo>
        <DisplayName/>
        <AccountId xsi:nil="true"/>
        <AccountType/>
      </UserInfo>
    </SharedWithUsers>
    <MediaLengthInSeconds xmlns="0c420eb2-a4d4-4918-9091-ec45bffa12fb" xsi:nil="true"/>
  </documentManagement>
</p:properties>
</file>

<file path=customXml/itemProps1.xml><?xml version="1.0" encoding="utf-8"?>
<ds:datastoreItem xmlns:ds="http://schemas.openxmlformats.org/officeDocument/2006/customXml" ds:itemID="{67A8D0E0-E007-4C1D-B8AF-C34FA10BFF5F}"/>
</file>

<file path=customXml/itemProps2.xml><?xml version="1.0" encoding="utf-8"?>
<ds:datastoreItem xmlns:ds="http://schemas.openxmlformats.org/officeDocument/2006/customXml" ds:itemID="{5D281D90-3D71-4851-B8E4-2B94910C0DDA}"/>
</file>

<file path=customXml/itemProps3.xml><?xml version="1.0" encoding="utf-8"?>
<ds:datastoreItem xmlns:ds="http://schemas.openxmlformats.org/officeDocument/2006/customXml" ds:itemID="{8FD66209-9776-48D8-AA4F-5072B798189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0x010100A9276EE1950274418942B12A3F0889DB</vt:lpwstr>
  </property>
  <property fmtid="{D5CDD505-2E9C-101B-9397-08002B2CF9AE}" pid="3" name="Order">
    <vt:r8>6075000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