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Economica"/>
      <p:regular r:id="rId22"/>
      <p:bold r:id="rId23"/>
      <p:italic r:id="rId24"/>
      <p:boldItalic r:id="rId25"/>
    </p:embeddedFont>
    <p:embeddedFont>
      <p:font typeface="Roboto"/>
      <p:regular r:id="rId26"/>
      <p:bold r:id="rId27"/>
      <p:italic r:id="rId28"/>
      <p:boldItalic r:id="rId29"/>
    </p:embeddedFont>
    <p:embeddedFont>
      <p:font typeface="Playfair Display"/>
      <p:regular r:id="rId30"/>
      <p:bold r:id="rId31"/>
      <p:italic r:id="rId32"/>
      <p:boldItalic r:id="rId33"/>
    </p:embeddedFont>
    <p:embeddedFont>
      <p:font typeface="Roboto Light"/>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oboto-regular.fntdata"/><Relationship Id="rId13" Type="http://schemas.openxmlformats.org/officeDocument/2006/relationships/slide" Target="slides/slide8.xml"/><Relationship Id="rId39" Type="http://schemas.openxmlformats.org/officeDocument/2006/relationships/font" Target="fonts/OpenSans-bold.fntdata"/><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font" Target="fonts/RobotoLight-regular.fntdata"/><Relationship Id="rId42" Type="http://schemas.openxmlformats.org/officeDocument/2006/relationships/customXml" Target="../customXml/item1.xml"/><Relationship Id="rId7" Type="http://schemas.openxmlformats.org/officeDocument/2006/relationships/slide" Target="slides/slide2.xml"/><Relationship Id="rId20" Type="http://schemas.openxmlformats.org/officeDocument/2006/relationships/slide" Target="slides/slide15.xml"/><Relationship Id="rId41" Type="http://schemas.openxmlformats.org/officeDocument/2006/relationships/font" Target="fonts/OpenSans-boldItalic.fntdata"/><Relationship Id="rId2" Type="http://schemas.openxmlformats.org/officeDocument/2006/relationships/viewProps" Target="viewProps.xml"/><Relationship Id="rId29" Type="http://schemas.openxmlformats.org/officeDocument/2006/relationships/font" Target="fonts/Roboto-boldItalic.fntdata"/><Relationship Id="rId16" Type="http://schemas.openxmlformats.org/officeDocument/2006/relationships/slide" Target="slides/slide11.xml"/><Relationship Id="rId40" Type="http://schemas.openxmlformats.org/officeDocument/2006/relationships/font" Target="fonts/OpenSans-italic.fntdata"/><Relationship Id="rId24" Type="http://schemas.openxmlformats.org/officeDocument/2006/relationships/font" Target="fonts/Economica-italic.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PlayfairDisplay-italic.fntdata"/><Relationship Id="rId37" Type="http://schemas.openxmlformats.org/officeDocument/2006/relationships/font" Target="fonts/RobotoLight-boldItalic.fntdata"/><Relationship Id="rId23" Type="http://schemas.openxmlformats.org/officeDocument/2006/relationships/font" Target="fonts/Economica-bold.fntdata"/><Relationship Id="rId28" Type="http://schemas.openxmlformats.org/officeDocument/2006/relationships/font" Target="fonts/Roboto-italic.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RobotoLight-italic.fntdata"/><Relationship Id="rId31" Type="http://schemas.openxmlformats.org/officeDocument/2006/relationships/font" Target="fonts/PlayfairDisplay-bold.fntdata"/><Relationship Id="rId10" Type="http://schemas.openxmlformats.org/officeDocument/2006/relationships/slide" Target="slides/slide5.xml"/><Relationship Id="rId19" Type="http://schemas.openxmlformats.org/officeDocument/2006/relationships/slide" Target="slides/slide14.xml"/><Relationship Id="rId44" Type="http://schemas.openxmlformats.org/officeDocument/2006/relationships/customXml" Target="../customXml/item3.xml"/><Relationship Id="rId22" Type="http://schemas.openxmlformats.org/officeDocument/2006/relationships/font" Target="fonts/Economica-regular.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Roboto-bold.fntdata"/><Relationship Id="rId30" Type="http://schemas.openxmlformats.org/officeDocument/2006/relationships/font" Target="fonts/PlayfairDisplay-regular.fntdata"/><Relationship Id="rId35" Type="http://schemas.openxmlformats.org/officeDocument/2006/relationships/font" Target="fonts/RobotoLight-bold.fntdata"/><Relationship Id="rId14" Type="http://schemas.openxmlformats.org/officeDocument/2006/relationships/slide" Target="slides/slide9.xml"/><Relationship Id="rId43"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font" Target="fonts/Economica-boldItalic.fntdata"/><Relationship Id="rId33" Type="http://schemas.openxmlformats.org/officeDocument/2006/relationships/font" Target="fonts/PlayfairDisplay-boldItalic.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Open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4eeb6cca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04eeb6cca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04eeb6cca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04eeb6cca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3c2191f9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3c2191f9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476b63144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476b63144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4921fee2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04921fee2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03c2191f9f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03c2191f9f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3c2191f9f_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3c2191f9f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476b63144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476b63144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0476b63144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0476b63144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0476b63144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0476b63144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Born in 1856 in York as Annie Delacy</a:t>
            </a:r>
            <a:endParaRPr/>
          </a:p>
          <a:p>
            <a:pPr indent="-298450" lvl="0" marL="457200" rtl="0" algn="l">
              <a:spcBef>
                <a:spcPts val="0"/>
              </a:spcBef>
              <a:spcAft>
                <a:spcPts val="0"/>
              </a:spcAft>
              <a:buSzPts val="1100"/>
              <a:buChar char="●"/>
            </a:pPr>
            <a:r>
              <a:rPr lang="en-GB"/>
              <a:t>On 5th Jan 1881 she married Frank Coultate</a:t>
            </a:r>
            <a:endParaRPr/>
          </a:p>
          <a:p>
            <a:pPr indent="-298450" lvl="0" marL="457200" rtl="0" algn="l">
              <a:spcBef>
                <a:spcPts val="0"/>
              </a:spcBef>
              <a:spcAft>
                <a:spcPts val="0"/>
              </a:spcAft>
              <a:buSzPts val="1100"/>
              <a:buChar char="●"/>
            </a:pPr>
            <a:r>
              <a:rPr lang="en-GB"/>
              <a:t>She had a son, Harry Coultate in 1882 and a </a:t>
            </a:r>
            <a:r>
              <a:rPr lang="en-GB"/>
              <a:t>daughter</a:t>
            </a:r>
            <a:r>
              <a:rPr lang="en-GB"/>
              <a:t> Florence Annie Coultate in 1883</a:t>
            </a:r>
            <a:endParaRPr/>
          </a:p>
          <a:p>
            <a:pPr indent="-298450" lvl="0" marL="457200" rtl="0" algn="l">
              <a:spcBef>
                <a:spcPts val="0"/>
              </a:spcBef>
              <a:spcAft>
                <a:spcPts val="0"/>
              </a:spcAft>
              <a:buSzPts val="1100"/>
              <a:buChar char="●"/>
            </a:pPr>
            <a:r>
              <a:rPr lang="en-GB"/>
              <a:t>On the left is the census record from 1891 when she and her family lived with her brother Charles Delacy on Heslington Road. </a:t>
            </a:r>
            <a:endParaRPr/>
          </a:p>
          <a:p>
            <a:pPr indent="-298450" lvl="0" marL="457200" rtl="0" algn="l">
              <a:spcBef>
                <a:spcPts val="0"/>
              </a:spcBef>
              <a:spcAft>
                <a:spcPts val="0"/>
              </a:spcAft>
              <a:buSzPts val="1100"/>
              <a:buChar char="●"/>
            </a:pPr>
            <a:r>
              <a:rPr lang="en-GB"/>
              <a:t>On the right is her marriage record to Frank in 1881.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0476b63144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0476b63144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492b610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0492b610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Annie worked as a school mistress in York</a:t>
            </a:r>
            <a:endParaRPr/>
          </a:p>
          <a:p>
            <a:pPr indent="-298450" lvl="0" marL="457200" rtl="0" algn="l">
              <a:spcBef>
                <a:spcPts val="0"/>
              </a:spcBef>
              <a:spcAft>
                <a:spcPts val="0"/>
              </a:spcAft>
              <a:buSzPts val="1100"/>
              <a:buChar char="●"/>
            </a:pPr>
            <a:r>
              <a:rPr lang="en-GB"/>
              <a:t>In 1895 she was the schoolmistress of George Street School. This </a:t>
            </a:r>
            <a:r>
              <a:rPr lang="en-GB"/>
              <a:t>school</a:t>
            </a:r>
            <a:r>
              <a:rPr lang="en-GB"/>
              <a:t> closed in 1895 and was replaced by Fishergate School, </a:t>
            </a:r>
            <a:r>
              <a:rPr lang="en-GB"/>
              <a:t>which</a:t>
            </a:r>
            <a:r>
              <a:rPr lang="en-GB"/>
              <a:t> is still open today. </a:t>
            </a:r>
            <a:endParaRPr/>
          </a:p>
          <a:p>
            <a:pPr indent="0" lvl="0" marL="45720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476b63144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476b63144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0476b63144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0476b63144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04eeb6cca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04eeb6cca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yorkcivictrust.co.uk/heritage/civic-trust-plaques/suffragett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1822200" y="1686250"/>
            <a:ext cx="5499600" cy="106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5200">
                <a:latin typeface="Playfair Display"/>
                <a:ea typeface="Playfair Display"/>
                <a:cs typeface="Playfair Display"/>
                <a:sym typeface="Playfair Display"/>
              </a:rPr>
              <a:t>Annie Coultate</a:t>
            </a:r>
            <a:endParaRPr sz="5200">
              <a:latin typeface="Playfair Display"/>
              <a:ea typeface="Playfair Display"/>
              <a:cs typeface="Playfair Display"/>
              <a:sym typeface="Playfair Display"/>
            </a:endParaRPr>
          </a:p>
        </p:txBody>
      </p:sp>
      <p:sp>
        <p:nvSpPr>
          <p:cNvPr id="63" name="Google Shape;63;p13"/>
          <p:cNvSpPr txBox="1"/>
          <p:nvPr>
            <p:ph idx="1" type="subTitle"/>
          </p:nvPr>
        </p:nvSpPr>
        <p:spPr>
          <a:xfrm>
            <a:off x="0" y="4723700"/>
            <a:ext cx="8159100" cy="419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1900">
                <a:latin typeface="Roboto Light"/>
                <a:ea typeface="Roboto Light"/>
                <a:cs typeface="Roboto Light"/>
                <a:sym typeface="Roboto Light"/>
              </a:rPr>
              <a:t>HERStory: Making Invisible Women Visible</a:t>
            </a:r>
            <a:endParaRPr sz="1900">
              <a:latin typeface="Roboto Light"/>
              <a:ea typeface="Roboto Light"/>
              <a:cs typeface="Roboto Light"/>
              <a:sym typeface="Roboto Light"/>
            </a:endParaRPr>
          </a:p>
        </p:txBody>
      </p:sp>
      <p:sp>
        <p:nvSpPr>
          <p:cNvPr id="64" name="Google Shape;64;p13"/>
          <p:cNvSpPr txBox="1"/>
          <p:nvPr/>
        </p:nvSpPr>
        <p:spPr>
          <a:xfrm>
            <a:off x="1952550" y="2571750"/>
            <a:ext cx="523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GB">
                <a:latin typeface="Roboto Light"/>
                <a:ea typeface="Roboto Light"/>
                <a:cs typeface="Roboto Light"/>
                <a:sym typeface="Roboto Light"/>
              </a:rPr>
              <a:t>Team 2</a:t>
            </a:r>
            <a:endParaRPr i="1">
              <a:latin typeface="Roboto Light"/>
              <a:ea typeface="Roboto Light"/>
              <a:cs typeface="Roboto Light"/>
              <a:sym typeface="Roboto Light"/>
            </a:endParaRPr>
          </a:p>
          <a:p>
            <a:pPr indent="0" lvl="0" marL="0" rtl="0" algn="l">
              <a:spcBef>
                <a:spcPts val="0"/>
              </a:spcBef>
              <a:spcAft>
                <a:spcPts val="0"/>
              </a:spcAft>
              <a:buNone/>
            </a:pPr>
            <a:r>
              <a:rPr lang="en-GB">
                <a:latin typeface="Roboto Light"/>
                <a:ea typeface="Roboto Light"/>
                <a:cs typeface="Roboto Light"/>
                <a:sym typeface="Roboto Light"/>
              </a:rPr>
              <a:t>Ania Kaczynska, Emilia Obszanska, Abbie Edson, Megan Evans</a:t>
            </a:r>
            <a:endParaRPr>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nvSpPr>
        <p:spPr>
          <a:xfrm>
            <a:off x="4682075" y="3268075"/>
            <a:ext cx="4301400" cy="15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600"/>
              </a:spcBef>
              <a:spcAft>
                <a:spcPts val="0"/>
              </a:spcAft>
              <a:buClr>
                <a:schemeClr val="dk1"/>
              </a:buClr>
              <a:buSzPts val="1100"/>
              <a:buFont typeface="Arial"/>
              <a:buNone/>
            </a:pPr>
            <a:r>
              <a:rPr i="1" lang="en-GB">
                <a:solidFill>
                  <a:srgbClr val="434343"/>
                </a:solidFill>
                <a:latin typeface="Roboto Light"/>
                <a:ea typeface="Roboto Light"/>
                <a:cs typeface="Roboto Light"/>
                <a:sym typeface="Roboto Light"/>
              </a:rPr>
              <a:t>Votes For Women</a:t>
            </a:r>
            <a:r>
              <a:rPr lang="en-GB">
                <a:solidFill>
                  <a:srgbClr val="434343"/>
                </a:solidFill>
                <a:latin typeface="Roboto Light"/>
                <a:ea typeface="Roboto Light"/>
                <a:cs typeface="Roboto Light"/>
                <a:sym typeface="Roboto Light"/>
              </a:rPr>
              <a:t> newspaper 25 February, 1910</a:t>
            </a:r>
            <a:endParaRPr>
              <a:solidFill>
                <a:srgbClr val="434343"/>
              </a:solidFill>
              <a:latin typeface="Roboto Light"/>
              <a:ea typeface="Roboto Light"/>
              <a:cs typeface="Roboto Light"/>
              <a:sym typeface="Roboto Light"/>
            </a:endParaRPr>
          </a:p>
          <a:p>
            <a:pPr indent="0" lvl="0" marL="0" rtl="0" algn="l">
              <a:lnSpc>
                <a:spcPct val="115000"/>
              </a:lnSpc>
              <a:spcBef>
                <a:spcPts val="1600"/>
              </a:spcBef>
              <a:spcAft>
                <a:spcPts val="0"/>
              </a:spcAft>
              <a:buClr>
                <a:schemeClr val="dk1"/>
              </a:buClr>
              <a:buSzPts val="1100"/>
              <a:buFont typeface="Arial"/>
              <a:buNone/>
            </a:pPr>
            <a:r>
              <a:rPr lang="en-GB">
                <a:solidFill>
                  <a:srgbClr val="434343"/>
                </a:solidFill>
                <a:latin typeface="Roboto Light"/>
                <a:ea typeface="Roboto Light"/>
                <a:cs typeface="Roboto Light"/>
                <a:sym typeface="Roboto Light"/>
              </a:rPr>
              <a:t>Second mention of York’s branch and Annie Coultate as Honorary Secretary </a:t>
            </a:r>
            <a:endParaRPr>
              <a:solidFill>
                <a:srgbClr val="434343"/>
              </a:solidFill>
              <a:latin typeface="Roboto Light"/>
              <a:ea typeface="Roboto Light"/>
              <a:cs typeface="Roboto Light"/>
              <a:sym typeface="Roboto Light"/>
            </a:endParaRPr>
          </a:p>
          <a:p>
            <a:pPr indent="0" lvl="0" marL="0" rtl="0" algn="l">
              <a:lnSpc>
                <a:spcPct val="115000"/>
              </a:lnSpc>
              <a:spcBef>
                <a:spcPts val="1600"/>
              </a:spcBef>
              <a:spcAft>
                <a:spcPts val="400"/>
              </a:spcAft>
              <a:buClr>
                <a:schemeClr val="dk1"/>
              </a:buClr>
              <a:buSzPts val="1100"/>
              <a:buFont typeface="Arial"/>
              <a:buNone/>
            </a:pPr>
            <a:r>
              <a:t/>
            </a:r>
            <a:endParaRPr>
              <a:solidFill>
                <a:srgbClr val="434343"/>
              </a:solidFill>
            </a:endParaRPr>
          </a:p>
        </p:txBody>
      </p:sp>
      <p:pic>
        <p:nvPicPr>
          <p:cNvPr id="133" name="Google Shape;133;p22"/>
          <p:cNvPicPr preferRelativeResize="0"/>
          <p:nvPr/>
        </p:nvPicPr>
        <p:blipFill>
          <a:blip r:embed="rId3">
            <a:alphaModFix/>
          </a:blip>
          <a:stretch>
            <a:fillRect/>
          </a:stretch>
        </p:blipFill>
        <p:spPr>
          <a:xfrm>
            <a:off x="0" y="0"/>
            <a:ext cx="4058750" cy="2912600"/>
          </a:xfrm>
          <a:prstGeom prst="rect">
            <a:avLst/>
          </a:prstGeom>
          <a:noFill/>
          <a:ln>
            <a:noFill/>
          </a:ln>
        </p:spPr>
      </p:pic>
      <p:pic>
        <p:nvPicPr>
          <p:cNvPr id="134" name="Google Shape;134;p22"/>
          <p:cNvPicPr preferRelativeResize="0"/>
          <p:nvPr/>
        </p:nvPicPr>
        <p:blipFill>
          <a:blip r:embed="rId4">
            <a:alphaModFix/>
          </a:blip>
          <a:stretch>
            <a:fillRect/>
          </a:stretch>
        </p:blipFill>
        <p:spPr>
          <a:xfrm>
            <a:off x="0" y="2912600"/>
            <a:ext cx="3942624" cy="2979900"/>
          </a:xfrm>
          <a:prstGeom prst="rect">
            <a:avLst/>
          </a:prstGeom>
          <a:noFill/>
          <a:ln>
            <a:noFill/>
          </a:ln>
        </p:spPr>
      </p:pic>
      <p:pic>
        <p:nvPicPr>
          <p:cNvPr id="135" name="Google Shape;135;p22"/>
          <p:cNvPicPr preferRelativeResize="0"/>
          <p:nvPr/>
        </p:nvPicPr>
        <p:blipFill>
          <a:blip r:embed="rId5">
            <a:alphaModFix/>
          </a:blip>
          <a:stretch>
            <a:fillRect/>
          </a:stretch>
        </p:blipFill>
        <p:spPr>
          <a:xfrm>
            <a:off x="4682063" y="2077450"/>
            <a:ext cx="3781425" cy="1190625"/>
          </a:xfrm>
          <a:prstGeom prst="rect">
            <a:avLst/>
          </a:prstGeom>
          <a:noFill/>
          <a:ln>
            <a:noFill/>
          </a:ln>
        </p:spPr>
      </p:pic>
      <p:cxnSp>
        <p:nvCxnSpPr>
          <p:cNvPr id="136" name="Google Shape;136;p22"/>
          <p:cNvCxnSpPr>
            <a:endCxn id="135" idx="1"/>
          </p:cNvCxnSpPr>
          <p:nvPr/>
        </p:nvCxnSpPr>
        <p:spPr>
          <a:xfrm flipH="1" rot="10800000">
            <a:off x="3789863" y="2672763"/>
            <a:ext cx="892200" cy="19392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idx="1" type="body"/>
          </p:nvPr>
        </p:nvSpPr>
        <p:spPr>
          <a:xfrm>
            <a:off x="1477900" y="4430100"/>
            <a:ext cx="6998400" cy="713400"/>
          </a:xfrm>
          <a:prstGeom prst="rect">
            <a:avLst/>
          </a:prstGeom>
        </p:spPr>
        <p:txBody>
          <a:bodyPr anchorCtr="0" anchor="ctr" bIns="91425" lIns="91425" spcFirstLastPara="1" rIns="91425" wrap="square" tIns="91425">
            <a:normAutofit/>
          </a:bodyPr>
          <a:lstStyle/>
          <a:p>
            <a:pPr indent="0" lvl="0" marL="0" rtl="0" algn="l">
              <a:lnSpc>
                <a:spcPct val="80000"/>
              </a:lnSpc>
              <a:spcBef>
                <a:spcPts val="0"/>
              </a:spcBef>
              <a:spcAft>
                <a:spcPts val="0"/>
              </a:spcAft>
              <a:buSzPts val="1018"/>
              <a:buNone/>
            </a:pPr>
            <a:r>
              <a:rPr lang="en-GB" sz="2020">
                <a:latin typeface="Roboto Light"/>
                <a:ea typeface="Roboto Light"/>
                <a:cs typeface="Roboto Light"/>
                <a:sym typeface="Roboto Light"/>
              </a:rPr>
              <a:t>36 Coney Street, York (35 Coney Street at that time)</a:t>
            </a:r>
            <a:endParaRPr sz="2020">
              <a:latin typeface="Roboto Light"/>
              <a:ea typeface="Roboto Light"/>
              <a:cs typeface="Roboto Light"/>
              <a:sym typeface="Roboto Light"/>
            </a:endParaRPr>
          </a:p>
          <a:p>
            <a:pPr indent="0" lvl="0" marL="0" rtl="0" algn="l">
              <a:lnSpc>
                <a:spcPct val="80000"/>
              </a:lnSpc>
              <a:spcBef>
                <a:spcPts val="0"/>
              </a:spcBef>
              <a:spcAft>
                <a:spcPts val="0"/>
              </a:spcAft>
              <a:buSzPts val="1018"/>
              <a:buNone/>
            </a:pPr>
            <a:r>
              <a:rPr lang="en-GB" sz="2020">
                <a:latin typeface="Roboto Light"/>
                <a:ea typeface="Roboto Light"/>
                <a:cs typeface="Roboto Light"/>
                <a:sym typeface="Roboto Light"/>
              </a:rPr>
              <a:t>via yorkcivictrust.co.uk</a:t>
            </a:r>
            <a:endParaRPr sz="2020">
              <a:latin typeface="Roboto Light"/>
              <a:ea typeface="Roboto Light"/>
              <a:cs typeface="Roboto Light"/>
              <a:sym typeface="Roboto Light"/>
            </a:endParaRPr>
          </a:p>
        </p:txBody>
      </p:sp>
      <p:pic>
        <p:nvPicPr>
          <p:cNvPr id="142" name="Google Shape;142;p23"/>
          <p:cNvPicPr preferRelativeResize="0"/>
          <p:nvPr/>
        </p:nvPicPr>
        <p:blipFill>
          <a:blip r:embed="rId3">
            <a:alphaModFix/>
          </a:blip>
          <a:stretch>
            <a:fillRect/>
          </a:stretch>
        </p:blipFill>
        <p:spPr>
          <a:xfrm>
            <a:off x="1477900" y="85925"/>
            <a:ext cx="5587398" cy="4344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4"/>
          <p:cNvPicPr preferRelativeResize="0"/>
          <p:nvPr/>
        </p:nvPicPr>
        <p:blipFill>
          <a:blip r:embed="rId3">
            <a:alphaModFix/>
          </a:blip>
          <a:stretch>
            <a:fillRect/>
          </a:stretch>
        </p:blipFill>
        <p:spPr>
          <a:xfrm>
            <a:off x="1152750" y="994550"/>
            <a:ext cx="6838500" cy="3941800"/>
          </a:xfrm>
          <a:prstGeom prst="rect">
            <a:avLst/>
          </a:prstGeom>
          <a:noFill/>
          <a:ln>
            <a:noFill/>
          </a:ln>
        </p:spPr>
      </p:pic>
      <p:sp>
        <p:nvSpPr>
          <p:cNvPr id="148" name="Google Shape;148;p24"/>
          <p:cNvSpPr txBox="1"/>
          <p:nvPr/>
        </p:nvSpPr>
        <p:spPr>
          <a:xfrm>
            <a:off x="241100" y="190875"/>
            <a:ext cx="7011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700">
                <a:latin typeface="Playfair Display"/>
                <a:ea typeface="Playfair Display"/>
                <a:cs typeface="Playfair Display"/>
                <a:sym typeface="Playfair Display"/>
              </a:rPr>
              <a:t>The 1911 Census in York</a:t>
            </a:r>
            <a:endParaRPr sz="2700">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nvSpPr>
        <p:spPr>
          <a:xfrm>
            <a:off x="329525" y="186225"/>
            <a:ext cx="805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latin typeface="Playfair Display"/>
                <a:ea typeface="Playfair Display"/>
                <a:cs typeface="Playfair Display"/>
                <a:sym typeface="Playfair Display"/>
              </a:rPr>
              <a:t>Involvement</a:t>
            </a:r>
            <a:r>
              <a:rPr lang="en-GB" sz="2400">
                <a:latin typeface="Playfair Display"/>
                <a:ea typeface="Playfair Display"/>
                <a:cs typeface="Playfair Display"/>
                <a:sym typeface="Playfair Display"/>
              </a:rPr>
              <a:t> with the Suffragette Movement</a:t>
            </a:r>
            <a:endParaRPr sz="2400">
              <a:latin typeface="Playfair Display"/>
              <a:ea typeface="Playfair Display"/>
              <a:cs typeface="Playfair Display"/>
              <a:sym typeface="Playfair Display"/>
            </a:endParaRPr>
          </a:p>
        </p:txBody>
      </p:sp>
      <p:sp>
        <p:nvSpPr>
          <p:cNvPr id="154" name="Google Shape;154;p25"/>
          <p:cNvSpPr txBox="1"/>
          <p:nvPr/>
        </p:nvSpPr>
        <p:spPr>
          <a:xfrm>
            <a:off x="5759550" y="1819575"/>
            <a:ext cx="3295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600"/>
              </a:spcBef>
              <a:spcAft>
                <a:spcPts val="400"/>
              </a:spcAft>
              <a:buClr>
                <a:schemeClr val="dk1"/>
              </a:buClr>
              <a:buSzPts val="1100"/>
              <a:buFont typeface="Arial"/>
              <a:buNone/>
            </a:pPr>
            <a:r>
              <a:rPr i="1" lang="en-GB">
                <a:solidFill>
                  <a:srgbClr val="434343"/>
                </a:solidFill>
              </a:rPr>
              <a:t>Votes For Women</a:t>
            </a:r>
            <a:r>
              <a:rPr lang="en-GB">
                <a:solidFill>
                  <a:srgbClr val="434343"/>
                </a:solidFill>
              </a:rPr>
              <a:t> newspaper 25 February, 1910</a:t>
            </a:r>
            <a:endParaRPr>
              <a:latin typeface="Open Sans"/>
              <a:ea typeface="Open Sans"/>
              <a:cs typeface="Open Sans"/>
              <a:sym typeface="Open Sans"/>
            </a:endParaRPr>
          </a:p>
        </p:txBody>
      </p:sp>
      <p:pic>
        <p:nvPicPr>
          <p:cNvPr id="155" name="Google Shape;155;p25"/>
          <p:cNvPicPr preferRelativeResize="0"/>
          <p:nvPr/>
        </p:nvPicPr>
        <p:blipFill>
          <a:blip r:embed="rId3">
            <a:alphaModFix/>
          </a:blip>
          <a:stretch>
            <a:fillRect/>
          </a:stretch>
        </p:blipFill>
        <p:spPr>
          <a:xfrm>
            <a:off x="188825" y="1623400"/>
            <a:ext cx="5628425" cy="1772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a:blip r:embed="rId3">
            <a:alphaModFix/>
          </a:blip>
          <a:stretch>
            <a:fillRect/>
          </a:stretch>
        </p:blipFill>
        <p:spPr>
          <a:xfrm>
            <a:off x="610875" y="539225"/>
            <a:ext cx="4876800" cy="3876675"/>
          </a:xfrm>
          <a:prstGeom prst="rect">
            <a:avLst/>
          </a:prstGeom>
          <a:noFill/>
          <a:ln>
            <a:noFill/>
          </a:ln>
        </p:spPr>
      </p:pic>
      <p:sp>
        <p:nvSpPr>
          <p:cNvPr id="161" name="Google Shape;161;p26"/>
          <p:cNvSpPr txBox="1"/>
          <p:nvPr/>
        </p:nvSpPr>
        <p:spPr>
          <a:xfrm>
            <a:off x="6275350" y="1203500"/>
            <a:ext cx="23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rgbClr val="666666"/>
                </a:solidFill>
                <a:latin typeface="Georgia"/>
                <a:ea typeface="Georgia"/>
                <a:cs typeface="Georgia"/>
                <a:sym typeface="Georgia"/>
              </a:rPr>
              <a:t>Votes For Women newspaper, York local report, 1910, 12 August</a:t>
            </a:r>
            <a:endParaRPr>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nvSpPr>
        <p:spPr>
          <a:xfrm>
            <a:off x="222300" y="171775"/>
            <a:ext cx="864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67" name="Google Shape;167;p27"/>
          <p:cNvPicPr preferRelativeResize="0"/>
          <p:nvPr/>
        </p:nvPicPr>
        <p:blipFill>
          <a:blip r:embed="rId3">
            <a:alphaModFix/>
          </a:blip>
          <a:stretch>
            <a:fillRect/>
          </a:stretch>
        </p:blipFill>
        <p:spPr>
          <a:xfrm>
            <a:off x="132200" y="247975"/>
            <a:ext cx="5596010" cy="4266725"/>
          </a:xfrm>
          <a:prstGeom prst="rect">
            <a:avLst/>
          </a:prstGeom>
          <a:noFill/>
          <a:ln>
            <a:noFill/>
          </a:ln>
        </p:spPr>
      </p:pic>
      <p:sp>
        <p:nvSpPr>
          <p:cNvPr id="168" name="Google Shape;168;p27"/>
          <p:cNvSpPr txBox="1"/>
          <p:nvPr/>
        </p:nvSpPr>
        <p:spPr>
          <a:xfrm>
            <a:off x="5800325" y="181900"/>
            <a:ext cx="3193200" cy="254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Death: 1931</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First name(s)	Annie</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Last name	Coultate</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Age	75</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Birth year	1856</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Death year	1931</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Burial year	1931</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Burial date	12 Aug 1931</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Burial place	Acomb, St Stephen</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County	Yorkshire (Ainsty &amp; City of York)</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Country	England</a:t>
            </a:r>
            <a:endParaRPr sz="11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169" name="Google Shape;169;p27"/>
          <p:cNvSpPr txBox="1"/>
          <p:nvPr/>
        </p:nvSpPr>
        <p:spPr>
          <a:xfrm>
            <a:off x="132200" y="4514700"/>
            <a:ext cx="743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latin typeface="Roboto"/>
                <a:ea typeface="Roboto"/>
                <a:cs typeface="Roboto"/>
                <a:sym typeface="Roboto"/>
              </a:rPr>
              <a:t>Yorkshire Burials</a:t>
            </a:r>
            <a:endParaRPr b="1" sz="180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nvSpPr>
        <p:spPr>
          <a:xfrm>
            <a:off x="101050" y="282950"/>
            <a:ext cx="8932800" cy="483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References</a:t>
            </a:r>
            <a:endParaRPr>
              <a:latin typeface="Roboto Light"/>
              <a:ea typeface="Roboto Light"/>
              <a:cs typeface="Roboto Light"/>
              <a:sym typeface="Roboto Light"/>
            </a:endParaRPr>
          </a:p>
          <a:p>
            <a:pPr indent="-317500" lvl="0" marL="457200" rtl="0" algn="l">
              <a:lnSpc>
                <a:spcPct val="115000"/>
              </a:lnSpc>
              <a:spcBef>
                <a:spcPts val="1600"/>
              </a:spcBef>
              <a:spcAft>
                <a:spcPts val="0"/>
              </a:spcAft>
              <a:buClr>
                <a:srgbClr val="434343"/>
              </a:buClr>
              <a:buSzPts val="1400"/>
              <a:buFont typeface="Roboto Light"/>
              <a:buAutoNum type="arabicPeriod"/>
            </a:pPr>
            <a:r>
              <a:rPr lang="en-GB">
                <a:solidFill>
                  <a:schemeClr val="dk1"/>
                </a:solidFill>
                <a:latin typeface="Roboto Light"/>
                <a:ea typeface="Roboto Light"/>
                <a:cs typeface="Roboto Light"/>
                <a:sym typeface="Roboto Light"/>
              </a:rPr>
              <a:t>1891 England, Wales &amp; Scotland Census</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lang="en-GB">
                <a:solidFill>
                  <a:schemeClr val="dk1"/>
                </a:solidFill>
                <a:latin typeface="Roboto Light"/>
                <a:ea typeface="Roboto Light"/>
                <a:cs typeface="Roboto Light"/>
                <a:sym typeface="Roboto Light"/>
              </a:rPr>
              <a:t> 1911 York Census</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lang="en-GB">
                <a:solidFill>
                  <a:schemeClr val="dk1"/>
                </a:solidFill>
                <a:latin typeface="Roboto Light"/>
                <a:ea typeface="Roboto Light"/>
                <a:cs typeface="Roboto Light"/>
                <a:sym typeface="Roboto Light"/>
              </a:rPr>
              <a:t>City of York Electoral register 1906 </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434343"/>
              </a:buClr>
              <a:buSzPts val="1400"/>
              <a:buFont typeface="Roboto Light"/>
              <a:buAutoNum type="arabicPeriod"/>
            </a:pPr>
            <a:r>
              <a:rPr lang="en-GB">
                <a:solidFill>
                  <a:schemeClr val="dk1"/>
                </a:solidFill>
                <a:latin typeface="Roboto Light"/>
                <a:ea typeface="Roboto Light"/>
                <a:cs typeface="Roboto Light"/>
                <a:sym typeface="Roboto Light"/>
              </a:rPr>
              <a:t>Frank Coultate 1881 Marriage certificate </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434343"/>
              </a:buClr>
              <a:buSzPts val="1400"/>
              <a:buFont typeface="Roboto Light"/>
              <a:buAutoNum type="arabicPeriod"/>
            </a:pPr>
            <a:r>
              <a:rPr lang="en-GB">
                <a:solidFill>
                  <a:schemeClr val="dk1"/>
                </a:solidFill>
                <a:latin typeface="Roboto Light"/>
                <a:ea typeface="Roboto Light"/>
                <a:cs typeface="Roboto Light"/>
                <a:sym typeface="Roboto Light"/>
              </a:rPr>
              <a:t>Frank Coultate Yorkshire Banns 1881</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lang="en-GB">
                <a:solidFill>
                  <a:schemeClr val="dk1"/>
                </a:solidFill>
                <a:latin typeface="Roboto Light"/>
                <a:ea typeface="Roboto Light"/>
                <a:cs typeface="Roboto Light"/>
                <a:sym typeface="Roboto Light"/>
              </a:rPr>
              <a:t>J. Liddington, </a:t>
            </a:r>
            <a:r>
              <a:rPr i="1" lang="en-GB">
                <a:solidFill>
                  <a:schemeClr val="dk1"/>
                </a:solidFill>
                <a:latin typeface="Roboto Light"/>
                <a:ea typeface="Roboto Light"/>
                <a:cs typeface="Roboto Light"/>
                <a:sym typeface="Roboto Light"/>
              </a:rPr>
              <a:t>Rebel Girls: Their Fight for The Vote</a:t>
            </a:r>
            <a:r>
              <a:rPr lang="en-GB">
                <a:solidFill>
                  <a:schemeClr val="dk1"/>
                </a:solidFill>
                <a:latin typeface="Roboto Light"/>
                <a:ea typeface="Roboto Light"/>
                <a:cs typeface="Roboto Light"/>
                <a:sym typeface="Roboto Light"/>
              </a:rPr>
              <a:t>. 2006; repr., London: Virago Press, 2013.</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lang="en-GB">
                <a:solidFill>
                  <a:schemeClr val="dk1"/>
                </a:solidFill>
                <a:latin typeface="Roboto Light"/>
                <a:ea typeface="Roboto Light"/>
                <a:cs typeface="Roboto Light"/>
                <a:sym typeface="Roboto Light"/>
              </a:rPr>
              <a:t>K. Cowman, </a:t>
            </a:r>
            <a:r>
              <a:rPr i="1" lang="en-GB">
                <a:solidFill>
                  <a:schemeClr val="dk1"/>
                </a:solidFill>
                <a:latin typeface="Roboto Light"/>
                <a:ea typeface="Roboto Light"/>
                <a:cs typeface="Roboto Light"/>
                <a:sym typeface="Roboto Light"/>
              </a:rPr>
              <a:t>The Militant Suffragette Movement in York</a:t>
            </a:r>
            <a:r>
              <a:rPr lang="en-GB">
                <a:solidFill>
                  <a:schemeClr val="dk1"/>
                </a:solidFill>
                <a:latin typeface="Roboto Light"/>
                <a:ea typeface="Roboto Light"/>
                <a:cs typeface="Roboto Light"/>
                <a:sym typeface="Roboto Light"/>
              </a:rPr>
              <a:t>. York: Borthwick Institute, 2007</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lang="en-GB">
                <a:solidFill>
                  <a:schemeClr val="dk1"/>
                </a:solidFill>
                <a:latin typeface="Roboto Light"/>
                <a:ea typeface="Roboto Light"/>
                <a:cs typeface="Roboto Light"/>
                <a:sym typeface="Roboto Light"/>
              </a:rPr>
              <a:t>Michael Waters “The Campaign for Women’s Suffrage in York and the 1911 Census Evasion”. </a:t>
            </a:r>
            <a:r>
              <a:rPr i="1" lang="en-GB">
                <a:solidFill>
                  <a:schemeClr val="dk1"/>
                </a:solidFill>
                <a:latin typeface="Roboto Light"/>
                <a:ea typeface="Roboto Light"/>
                <a:cs typeface="Roboto Light"/>
                <a:sym typeface="Roboto Light"/>
              </a:rPr>
              <a:t>Yorkshire Archaeological Journal</a:t>
            </a:r>
            <a:r>
              <a:rPr lang="en-GB">
                <a:solidFill>
                  <a:schemeClr val="dk1"/>
                </a:solidFill>
                <a:latin typeface="Roboto Light"/>
                <a:ea typeface="Roboto Light"/>
                <a:cs typeface="Roboto Light"/>
                <a:sym typeface="Roboto Light"/>
              </a:rPr>
              <a:t> 2018, 90:1, 178-194. </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i="1" lang="en-GB">
                <a:solidFill>
                  <a:schemeClr val="dk1"/>
                </a:solidFill>
                <a:latin typeface="Roboto Light"/>
                <a:ea typeface="Roboto Light"/>
                <a:cs typeface="Roboto Light"/>
                <a:sym typeface="Roboto Light"/>
              </a:rPr>
              <a:t>Suffragettes</a:t>
            </a:r>
            <a:r>
              <a:rPr lang="en-GB">
                <a:solidFill>
                  <a:schemeClr val="dk1"/>
                </a:solidFill>
                <a:latin typeface="Roboto Light"/>
                <a:ea typeface="Roboto Light"/>
                <a:cs typeface="Roboto Light"/>
                <a:sym typeface="Roboto Light"/>
              </a:rPr>
              <a:t>, York Civic Trust, </a:t>
            </a:r>
            <a:r>
              <a:rPr lang="en-GB" u="sng">
                <a:solidFill>
                  <a:schemeClr val="dk1"/>
                </a:solidFill>
                <a:latin typeface="Roboto Light"/>
                <a:ea typeface="Roboto Light"/>
                <a:cs typeface="Roboto Light"/>
                <a:sym typeface="Roboto Light"/>
                <a:hlinkClick r:id="rId3">
                  <a:extLst>
                    <a:ext uri="{A12FA001-AC4F-418D-AE19-62706E023703}">
                      <ahyp:hlinkClr val="tx"/>
                    </a:ext>
                  </a:extLst>
                </a:hlinkClick>
              </a:rPr>
              <a:t>https://yorkcivictrust.co.uk/heritage/civic-trust-plaques/suffragettes/</a:t>
            </a:r>
            <a:r>
              <a:rPr lang="en-GB">
                <a:solidFill>
                  <a:schemeClr val="dk1"/>
                </a:solidFill>
                <a:latin typeface="Roboto Light"/>
                <a:ea typeface="Roboto Light"/>
                <a:cs typeface="Roboto Light"/>
                <a:sym typeface="Roboto Light"/>
              </a:rPr>
              <a:t>. Accessed 26 November 2021.</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666666"/>
              </a:buClr>
              <a:buSzPts val="1400"/>
              <a:buFont typeface="Roboto Light"/>
              <a:buAutoNum type="arabicPeriod"/>
            </a:pPr>
            <a:r>
              <a:rPr i="1" lang="en-GB">
                <a:solidFill>
                  <a:schemeClr val="dk1"/>
                </a:solidFill>
                <a:latin typeface="Roboto Light"/>
                <a:ea typeface="Roboto Light"/>
                <a:cs typeface="Roboto Light"/>
                <a:sym typeface="Roboto Light"/>
              </a:rPr>
              <a:t>Votes For Women</a:t>
            </a:r>
            <a:r>
              <a:rPr lang="en-GB">
                <a:solidFill>
                  <a:schemeClr val="dk1"/>
                </a:solidFill>
                <a:latin typeface="Roboto Light"/>
                <a:ea typeface="Roboto Light"/>
                <a:cs typeface="Roboto Light"/>
                <a:sym typeface="Roboto Light"/>
              </a:rPr>
              <a:t> newspaper, 12 August 1910</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434343"/>
              </a:buClr>
              <a:buSzPts val="1400"/>
              <a:buFont typeface="Roboto Light"/>
              <a:buAutoNum type="arabicPeriod"/>
            </a:pPr>
            <a:r>
              <a:rPr i="1" lang="en-GB">
                <a:solidFill>
                  <a:schemeClr val="dk1"/>
                </a:solidFill>
                <a:latin typeface="Roboto Light"/>
                <a:ea typeface="Roboto Light"/>
                <a:cs typeface="Roboto Light"/>
                <a:sym typeface="Roboto Light"/>
              </a:rPr>
              <a:t>Votes For Women</a:t>
            </a:r>
            <a:r>
              <a:rPr lang="en-GB">
                <a:solidFill>
                  <a:schemeClr val="dk1"/>
                </a:solidFill>
                <a:latin typeface="Roboto Light"/>
                <a:ea typeface="Roboto Light"/>
                <a:cs typeface="Roboto Light"/>
                <a:sym typeface="Roboto Light"/>
              </a:rPr>
              <a:t> newspaper 25 February, 1910</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434343"/>
              </a:buClr>
              <a:buSzPts val="1400"/>
              <a:buFont typeface="Roboto Light"/>
              <a:buAutoNum type="arabicPeriod"/>
            </a:pPr>
            <a:r>
              <a:rPr lang="en-GB">
                <a:solidFill>
                  <a:schemeClr val="dk1"/>
                </a:solidFill>
                <a:latin typeface="Roboto Light"/>
                <a:ea typeface="Roboto Light"/>
                <a:cs typeface="Roboto Light"/>
                <a:sym typeface="Roboto Light"/>
              </a:rPr>
              <a:t>Women’s Social and Political Union Fourth Annual Report 1910</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chemeClr val="dk1"/>
              </a:buClr>
              <a:buSzPts val="1400"/>
              <a:buFont typeface="Roboto Light"/>
              <a:buAutoNum type="arabicPeriod"/>
            </a:pPr>
            <a:r>
              <a:rPr lang="en-GB">
                <a:solidFill>
                  <a:schemeClr val="dk1"/>
                </a:solidFill>
                <a:latin typeface="Roboto Light"/>
                <a:ea typeface="Roboto Light"/>
                <a:cs typeface="Roboto Light"/>
                <a:sym typeface="Roboto Light"/>
              </a:rPr>
              <a:t>York Electoral register 1912</a:t>
            </a:r>
            <a:endParaRPr>
              <a:solidFill>
                <a:schemeClr val="dk1"/>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434343"/>
              </a:buClr>
              <a:buSzPts val="1400"/>
              <a:buFont typeface="Roboto Light"/>
              <a:buAutoNum type="arabicPeriod"/>
            </a:pPr>
            <a:r>
              <a:rPr lang="en-GB">
                <a:solidFill>
                  <a:schemeClr val="dk1"/>
                </a:solidFill>
                <a:latin typeface="Roboto Light"/>
                <a:ea typeface="Roboto Light"/>
                <a:cs typeface="Roboto Light"/>
                <a:sym typeface="Roboto Light"/>
              </a:rPr>
              <a:t>Yorkshire Burials 1931</a:t>
            </a:r>
            <a:endParaRPr>
              <a:solidFill>
                <a:schemeClr val="dk1"/>
              </a:solidFill>
              <a:latin typeface="Roboto Light"/>
              <a:ea typeface="Roboto Light"/>
              <a:cs typeface="Roboto Light"/>
              <a:sym typeface="Roboto Light"/>
            </a:endParaRPr>
          </a:p>
          <a:p>
            <a:pPr indent="0" lvl="0" marL="0" rtl="0" algn="l">
              <a:spcBef>
                <a:spcPts val="400"/>
              </a:spcBef>
              <a:spcAft>
                <a:spcPts val="0"/>
              </a:spcAft>
              <a:buNone/>
            </a:pPr>
            <a:r>
              <a:t/>
            </a:r>
            <a:endParaRPr>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latin typeface="Playfair Display"/>
                <a:ea typeface="Playfair Display"/>
                <a:cs typeface="Playfair Display"/>
                <a:sym typeface="Playfair Display"/>
              </a:rPr>
              <a:t>DELETE THIS SLIDE LATER</a:t>
            </a:r>
            <a:endParaRPr>
              <a:latin typeface="Playfair Display"/>
              <a:ea typeface="Playfair Display"/>
              <a:cs typeface="Playfair Display"/>
              <a:sym typeface="Playfair Display"/>
            </a:endParaRPr>
          </a:p>
        </p:txBody>
      </p:sp>
      <p:sp>
        <p:nvSpPr>
          <p:cNvPr id="70" name="Google Shape;70;p1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t>Fonts used: </a:t>
            </a:r>
            <a:endParaRPr/>
          </a:p>
          <a:p>
            <a:pPr indent="0" lvl="0" marL="0" rtl="0" algn="l">
              <a:spcBef>
                <a:spcPts val="1200"/>
              </a:spcBef>
              <a:spcAft>
                <a:spcPts val="0"/>
              </a:spcAft>
              <a:buNone/>
            </a:pPr>
            <a:r>
              <a:rPr lang="en-GB">
                <a:latin typeface="Playfair Display"/>
                <a:ea typeface="Playfair Display"/>
                <a:cs typeface="Playfair Display"/>
                <a:sym typeface="Playfair Display"/>
              </a:rPr>
              <a:t>Titles: Playfair Display Normal; </a:t>
            </a:r>
            <a:endParaRPr>
              <a:latin typeface="Playfair Display"/>
              <a:ea typeface="Playfair Display"/>
              <a:cs typeface="Playfair Display"/>
              <a:sym typeface="Playfair Display"/>
            </a:endParaRPr>
          </a:p>
          <a:p>
            <a:pPr indent="0" lvl="0" marL="0" rtl="0" algn="l">
              <a:spcBef>
                <a:spcPts val="1200"/>
              </a:spcBef>
              <a:spcAft>
                <a:spcPts val="0"/>
              </a:spcAft>
              <a:buNone/>
            </a:pPr>
            <a:r>
              <a:rPr lang="en-GB">
                <a:latin typeface="Roboto Light"/>
                <a:ea typeface="Roboto Light"/>
                <a:cs typeface="Roboto Light"/>
                <a:sym typeface="Roboto Light"/>
              </a:rPr>
              <a:t>Subtitles: Robotica Light; </a:t>
            </a:r>
            <a:endParaRPr>
              <a:latin typeface="Roboto Light"/>
              <a:ea typeface="Roboto Light"/>
              <a:cs typeface="Roboto Light"/>
              <a:sym typeface="Roboto Light"/>
            </a:endParaRPr>
          </a:p>
          <a:p>
            <a:pPr indent="0" lvl="0" marL="0" rtl="0" algn="l">
              <a:spcBef>
                <a:spcPts val="1200"/>
              </a:spcBef>
              <a:spcAft>
                <a:spcPts val="0"/>
              </a:spcAft>
              <a:buNone/>
            </a:pPr>
            <a:r>
              <a:t/>
            </a:r>
            <a:endParaRPr>
              <a:latin typeface="Roboto Light"/>
              <a:ea typeface="Roboto Light"/>
              <a:cs typeface="Roboto Light"/>
              <a:sym typeface="Roboto Light"/>
            </a:endParaRPr>
          </a:p>
          <a:p>
            <a:pPr indent="0" lvl="0" marL="0" rtl="0" algn="l">
              <a:spcBef>
                <a:spcPts val="1200"/>
              </a:spcBef>
              <a:spcAft>
                <a:spcPts val="0"/>
              </a:spcAft>
              <a:buNone/>
            </a:pPr>
            <a:r>
              <a:rPr i="1" lang="en-GB">
                <a:latin typeface="Roboto Light"/>
                <a:ea typeface="Roboto Light"/>
                <a:cs typeface="Roboto Light"/>
                <a:sym typeface="Roboto Light"/>
              </a:rPr>
              <a:t>Also, I know that we agreed to make this presentation using mostly images and less text. I added slides with Titles such as “General Introduction” or “Birth and Early Career” just so it’s easier for us to write scripts:)  We will delete these slides later!</a:t>
            </a:r>
            <a:endParaRPr i="1">
              <a:latin typeface="Roboto Light"/>
              <a:ea typeface="Roboto Light"/>
              <a:cs typeface="Roboto Light"/>
              <a:sym typeface="Roboto Light"/>
            </a:endParaRPr>
          </a:p>
          <a:p>
            <a:pPr indent="0" lvl="0" marL="0" rtl="0" algn="l">
              <a:spcBef>
                <a:spcPts val="1200"/>
              </a:spcBef>
              <a:spcAft>
                <a:spcPts val="1200"/>
              </a:spcAft>
              <a:buNone/>
            </a:pPr>
            <a:r>
              <a:rPr lang="en-GB">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idx="1" type="body"/>
          </p:nvPr>
        </p:nvSpPr>
        <p:spPr>
          <a:xfrm>
            <a:off x="112450" y="4413850"/>
            <a:ext cx="9144000" cy="471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400">
                <a:latin typeface="Roboto Light"/>
                <a:ea typeface="Roboto Light"/>
                <a:cs typeface="Roboto Light"/>
                <a:sym typeface="Roboto Light"/>
              </a:rPr>
              <a:t>Map of York  1888-1913 with marked significant locations in Annie Coultate’s life </a:t>
            </a:r>
            <a:endParaRPr sz="1400">
              <a:latin typeface="Roboto Light"/>
              <a:ea typeface="Roboto Light"/>
              <a:cs typeface="Roboto Light"/>
              <a:sym typeface="Roboto Light"/>
            </a:endParaRPr>
          </a:p>
        </p:txBody>
      </p:sp>
      <p:pic>
        <p:nvPicPr>
          <p:cNvPr id="76" name="Google Shape;76;p15"/>
          <p:cNvPicPr preferRelativeResize="0"/>
          <p:nvPr/>
        </p:nvPicPr>
        <p:blipFill>
          <a:blip r:embed="rId3">
            <a:alphaModFix/>
          </a:blip>
          <a:stretch>
            <a:fillRect/>
          </a:stretch>
        </p:blipFill>
        <p:spPr>
          <a:xfrm>
            <a:off x="152400" y="152400"/>
            <a:ext cx="8857517" cy="42614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latin typeface="Playfair Display"/>
                <a:ea typeface="Playfair Display"/>
                <a:cs typeface="Playfair Display"/>
                <a:sym typeface="Playfair Display"/>
              </a:rPr>
              <a:t>Birth and Early Career</a:t>
            </a:r>
            <a:endParaRPr>
              <a:latin typeface="Playfair Display"/>
              <a:ea typeface="Playfair Display"/>
              <a:cs typeface="Playfair Display"/>
              <a:sym typeface="Playfair Display"/>
            </a:endParaRPr>
          </a:p>
        </p:txBody>
      </p:sp>
      <p:sp>
        <p:nvSpPr>
          <p:cNvPr id="82" name="Google Shape;82;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3" name="Google Shape;83;p16"/>
          <p:cNvPicPr preferRelativeResize="0"/>
          <p:nvPr/>
        </p:nvPicPr>
        <p:blipFill>
          <a:blip r:embed="rId3">
            <a:alphaModFix/>
          </a:blip>
          <a:stretch>
            <a:fillRect/>
          </a:stretch>
        </p:blipFill>
        <p:spPr>
          <a:xfrm>
            <a:off x="4845050" y="1147225"/>
            <a:ext cx="4150025" cy="1603839"/>
          </a:xfrm>
          <a:prstGeom prst="rect">
            <a:avLst/>
          </a:prstGeom>
          <a:noFill/>
          <a:ln>
            <a:noFill/>
          </a:ln>
        </p:spPr>
      </p:pic>
      <p:pic>
        <p:nvPicPr>
          <p:cNvPr id="84" name="Google Shape;84;p16"/>
          <p:cNvPicPr preferRelativeResize="0"/>
          <p:nvPr/>
        </p:nvPicPr>
        <p:blipFill rotWithShape="1">
          <a:blip r:embed="rId4">
            <a:alphaModFix/>
          </a:blip>
          <a:srcRect b="33339" l="50015" r="11729" t="18696"/>
          <a:stretch/>
        </p:blipFill>
        <p:spPr>
          <a:xfrm>
            <a:off x="256875" y="1147227"/>
            <a:ext cx="4588176" cy="2842225"/>
          </a:xfrm>
          <a:prstGeom prst="rect">
            <a:avLst/>
          </a:prstGeom>
          <a:noFill/>
          <a:ln>
            <a:noFill/>
          </a:ln>
        </p:spPr>
      </p:pic>
      <p:sp>
        <p:nvSpPr>
          <p:cNvPr id="85" name="Google Shape;85;p16"/>
          <p:cNvSpPr/>
          <p:nvPr/>
        </p:nvSpPr>
        <p:spPr>
          <a:xfrm>
            <a:off x="769874" y="2465039"/>
            <a:ext cx="3786000" cy="12879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txBox="1"/>
          <p:nvPr/>
        </p:nvSpPr>
        <p:spPr>
          <a:xfrm>
            <a:off x="311700" y="3989450"/>
            <a:ext cx="40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Frank Coultate’s marriage record—1881</a:t>
            </a:r>
            <a:endParaRPr>
              <a:latin typeface="Roboto Light"/>
              <a:ea typeface="Roboto Light"/>
              <a:cs typeface="Roboto Light"/>
              <a:sym typeface="Roboto Light"/>
            </a:endParaRPr>
          </a:p>
        </p:txBody>
      </p:sp>
      <p:sp>
        <p:nvSpPr>
          <p:cNvPr id="87" name="Google Shape;87;p16"/>
          <p:cNvSpPr txBox="1"/>
          <p:nvPr/>
        </p:nvSpPr>
        <p:spPr>
          <a:xfrm>
            <a:off x="4850450" y="2768800"/>
            <a:ext cx="4149900" cy="78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England &amp; Wales Marriages 1881.</a:t>
            </a:r>
            <a:endParaRPr sz="11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Mentions Frank Coultate from York. </a:t>
            </a:r>
            <a:endParaRPr sz="11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idx="1" type="body"/>
          </p:nvPr>
        </p:nvSpPr>
        <p:spPr>
          <a:xfrm>
            <a:off x="0" y="4612150"/>
            <a:ext cx="8520600" cy="351300"/>
          </a:xfrm>
          <a:prstGeom prst="rect">
            <a:avLst/>
          </a:prstGeom>
        </p:spPr>
        <p:txBody>
          <a:bodyPr anchorCtr="0" anchor="t" bIns="91425" lIns="91425" spcFirstLastPara="1" rIns="91425" wrap="square" tIns="91425">
            <a:noAutofit/>
          </a:bodyPr>
          <a:lstStyle/>
          <a:p>
            <a:pPr indent="0" lvl="0" marL="0" rtl="0" algn="l">
              <a:spcBef>
                <a:spcPts val="1600"/>
              </a:spcBef>
              <a:spcAft>
                <a:spcPts val="400"/>
              </a:spcAft>
              <a:buClr>
                <a:schemeClr val="dk1"/>
              </a:buClr>
              <a:buSzPts val="1100"/>
              <a:buFont typeface="Arial"/>
              <a:buNone/>
            </a:pPr>
            <a:r>
              <a:rPr lang="en-GB" sz="1400">
                <a:solidFill>
                  <a:srgbClr val="434343"/>
                </a:solidFill>
                <a:latin typeface="Roboto Light"/>
                <a:ea typeface="Roboto Light"/>
                <a:cs typeface="Roboto Light"/>
                <a:sym typeface="Roboto Light"/>
              </a:rPr>
              <a:t>1891 England, Wales &amp; Scotland Census; via findmypast.co.uk</a:t>
            </a:r>
            <a:endParaRPr sz="1960">
              <a:latin typeface="Roboto Light"/>
              <a:ea typeface="Roboto Light"/>
              <a:cs typeface="Roboto Light"/>
              <a:sym typeface="Roboto Light"/>
            </a:endParaRPr>
          </a:p>
        </p:txBody>
      </p:sp>
      <p:pic>
        <p:nvPicPr>
          <p:cNvPr id="93" name="Google Shape;93;p17"/>
          <p:cNvPicPr preferRelativeResize="0"/>
          <p:nvPr/>
        </p:nvPicPr>
        <p:blipFill>
          <a:blip r:embed="rId3">
            <a:alphaModFix/>
          </a:blip>
          <a:stretch>
            <a:fillRect/>
          </a:stretch>
        </p:blipFill>
        <p:spPr>
          <a:xfrm>
            <a:off x="129700" y="132450"/>
            <a:ext cx="6529750" cy="4479699"/>
          </a:xfrm>
          <a:prstGeom prst="rect">
            <a:avLst/>
          </a:prstGeom>
          <a:noFill/>
          <a:ln>
            <a:noFill/>
          </a:ln>
        </p:spPr>
      </p:pic>
      <p:sp>
        <p:nvSpPr>
          <p:cNvPr id="94" name="Google Shape;94;p17"/>
          <p:cNvSpPr txBox="1"/>
          <p:nvPr/>
        </p:nvSpPr>
        <p:spPr>
          <a:xfrm>
            <a:off x="6694525" y="150300"/>
            <a:ext cx="2367300" cy="417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Transcription: </a:t>
            </a:r>
            <a:endParaRPr>
              <a:latin typeface="Roboto Light"/>
              <a:ea typeface="Roboto Light"/>
              <a:cs typeface="Roboto Light"/>
              <a:sym typeface="Roboto Light"/>
            </a:endParaRPr>
          </a:p>
          <a:p>
            <a:pPr indent="0" lvl="0" marL="0" rtl="0" algn="l">
              <a:spcBef>
                <a:spcPts val="0"/>
              </a:spcBef>
              <a:spcAft>
                <a:spcPts val="0"/>
              </a:spcAft>
              <a:buNone/>
            </a:pPr>
            <a:r>
              <a:rPr b="1" lang="en-GB">
                <a:solidFill>
                  <a:schemeClr val="dk1"/>
                </a:solidFill>
                <a:latin typeface="Roboto"/>
                <a:ea typeface="Roboto"/>
                <a:cs typeface="Roboto"/>
                <a:sym typeface="Roboto"/>
              </a:rPr>
              <a:t>Name</a:t>
            </a:r>
            <a:r>
              <a:rPr lang="en-GB">
                <a:solidFill>
                  <a:schemeClr val="dk1"/>
                </a:solidFill>
                <a:latin typeface="Roboto Light"/>
                <a:ea typeface="Roboto Light"/>
                <a:cs typeface="Roboto Light"/>
                <a:sym typeface="Roboto Light"/>
              </a:rPr>
              <a:t>(s): Annie </a:t>
            </a:r>
            <a:br>
              <a:rPr lang="en-GB">
                <a:solidFill>
                  <a:schemeClr val="dk1"/>
                </a:solidFill>
                <a:latin typeface="Roboto Light"/>
                <a:ea typeface="Roboto Light"/>
                <a:cs typeface="Roboto Light"/>
                <a:sym typeface="Roboto Light"/>
              </a:rPr>
            </a:br>
            <a:r>
              <a:rPr b="1" lang="en-GB">
                <a:solidFill>
                  <a:schemeClr val="dk1"/>
                </a:solidFill>
                <a:latin typeface="Roboto"/>
                <a:ea typeface="Roboto"/>
                <a:cs typeface="Roboto"/>
                <a:sym typeface="Roboto"/>
              </a:rPr>
              <a:t>Surname</a:t>
            </a:r>
            <a:r>
              <a:rPr lang="en-GB">
                <a:solidFill>
                  <a:schemeClr val="dk1"/>
                </a:solidFill>
                <a:latin typeface="Roboto Light"/>
                <a:ea typeface="Roboto Light"/>
                <a:cs typeface="Roboto Light"/>
                <a:sym typeface="Roboto Light"/>
              </a:rPr>
              <a:t>: Coultate (maiden surname De lacy/Delacey)</a:t>
            </a:r>
            <a:endParaRPr>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Roboto"/>
                <a:ea typeface="Roboto"/>
                <a:cs typeface="Roboto"/>
                <a:sym typeface="Roboto"/>
              </a:rPr>
              <a:t>Year of Birth</a:t>
            </a:r>
            <a:r>
              <a:rPr lang="en-GB">
                <a:solidFill>
                  <a:schemeClr val="dk1"/>
                </a:solidFill>
                <a:latin typeface="Roboto Light"/>
                <a:ea typeface="Roboto Light"/>
                <a:cs typeface="Roboto Light"/>
                <a:sym typeface="Roboto Light"/>
              </a:rPr>
              <a:t>: 1856</a:t>
            </a:r>
            <a:br>
              <a:rPr lang="en-GB">
                <a:solidFill>
                  <a:schemeClr val="dk1"/>
                </a:solidFill>
                <a:latin typeface="Roboto Light"/>
                <a:ea typeface="Roboto Light"/>
                <a:cs typeface="Roboto Light"/>
                <a:sym typeface="Roboto Light"/>
              </a:rPr>
            </a:br>
            <a:r>
              <a:rPr b="1" lang="en-GB">
                <a:solidFill>
                  <a:schemeClr val="dk1"/>
                </a:solidFill>
                <a:latin typeface="Roboto"/>
                <a:ea typeface="Roboto"/>
                <a:cs typeface="Roboto"/>
                <a:sym typeface="Roboto"/>
              </a:rPr>
              <a:t>Location</a:t>
            </a:r>
            <a:r>
              <a:rPr lang="en-GB">
                <a:solidFill>
                  <a:schemeClr val="dk1"/>
                </a:solidFill>
                <a:latin typeface="Roboto Light"/>
                <a:ea typeface="Roboto Light"/>
                <a:cs typeface="Roboto Light"/>
                <a:sym typeface="Roboto Light"/>
              </a:rPr>
              <a:t>: Fulford, York</a:t>
            </a:r>
            <a:endParaRPr>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Roboto"/>
                <a:ea typeface="Roboto"/>
                <a:cs typeface="Roboto"/>
                <a:sym typeface="Roboto"/>
              </a:rPr>
              <a:t>Relationship to the Head of the household</a:t>
            </a:r>
            <a:r>
              <a:rPr lang="en-GB">
                <a:solidFill>
                  <a:schemeClr val="dk1"/>
                </a:solidFill>
                <a:latin typeface="Roboto Light"/>
                <a:ea typeface="Roboto Light"/>
                <a:cs typeface="Roboto Light"/>
                <a:sym typeface="Roboto Light"/>
              </a:rPr>
              <a:t>: Sister</a:t>
            </a:r>
            <a:endParaRPr>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Roboto"/>
                <a:ea typeface="Roboto"/>
                <a:cs typeface="Roboto"/>
                <a:sym typeface="Roboto"/>
              </a:rPr>
              <a:t>Marital status</a:t>
            </a:r>
            <a:r>
              <a:rPr lang="en-GB">
                <a:solidFill>
                  <a:schemeClr val="dk1"/>
                </a:solidFill>
                <a:latin typeface="Roboto Light"/>
                <a:ea typeface="Roboto Light"/>
                <a:cs typeface="Roboto Light"/>
                <a:sym typeface="Roboto Light"/>
              </a:rPr>
              <a:t>: Married to Frank Coultate (Schoolmaster, born 1856)</a:t>
            </a:r>
            <a:endParaRPr>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Roboto"/>
                <a:ea typeface="Roboto"/>
                <a:cs typeface="Roboto"/>
                <a:sym typeface="Roboto"/>
              </a:rPr>
              <a:t>Birth town</a:t>
            </a:r>
            <a:r>
              <a:rPr lang="en-GB">
                <a:solidFill>
                  <a:schemeClr val="dk1"/>
                </a:solidFill>
                <a:latin typeface="Roboto Light"/>
                <a:ea typeface="Roboto Light"/>
                <a:cs typeface="Roboto Light"/>
                <a:sym typeface="Roboto Light"/>
              </a:rPr>
              <a:t>: York</a:t>
            </a:r>
            <a:endParaRPr>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Roboto"/>
                <a:ea typeface="Roboto"/>
                <a:cs typeface="Roboto"/>
                <a:sym typeface="Roboto"/>
              </a:rPr>
              <a:t>Occupation</a:t>
            </a:r>
            <a:r>
              <a:rPr lang="en-GB">
                <a:solidFill>
                  <a:schemeClr val="dk1"/>
                </a:solidFill>
                <a:latin typeface="Roboto Light"/>
                <a:ea typeface="Roboto Light"/>
                <a:cs typeface="Roboto Light"/>
                <a:sym typeface="Roboto Light"/>
              </a:rPr>
              <a:t>: Schoolmistress</a:t>
            </a:r>
            <a:endParaRPr>
              <a:solidFill>
                <a:schemeClr val="dk1"/>
              </a:solidFill>
              <a:latin typeface="Roboto Light"/>
              <a:ea typeface="Roboto Light"/>
              <a:cs typeface="Roboto Light"/>
              <a:sym typeface="Roboto Light"/>
            </a:endParaRPr>
          </a:p>
          <a:p>
            <a:pPr indent="0" lvl="0" marL="0" rtl="0" algn="l">
              <a:spcBef>
                <a:spcPts val="0"/>
              </a:spcBef>
              <a:spcAft>
                <a:spcPts val="0"/>
              </a:spcAft>
              <a:buNone/>
            </a:pPr>
            <a:r>
              <a:rPr b="1" lang="en-GB">
                <a:solidFill>
                  <a:schemeClr val="dk1"/>
                </a:solidFill>
                <a:latin typeface="Roboto"/>
                <a:ea typeface="Roboto"/>
                <a:cs typeface="Roboto"/>
                <a:sym typeface="Roboto"/>
              </a:rPr>
              <a:t>Full address</a:t>
            </a:r>
            <a:r>
              <a:rPr lang="en-GB">
                <a:solidFill>
                  <a:schemeClr val="dk1"/>
                </a:solidFill>
                <a:latin typeface="Roboto Light"/>
                <a:ea typeface="Roboto Light"/>
                <a:cs typeface="Roboto Light"/>
                <a:sym typeface="Roboto Light"/>
              </a:rPr>
              <a:t>: </a:t>
            </a:r>
            <a:r>
              <a:rPr lang="en-GB">
                <a:latin typeface="Roboto Light"/>
                <a:ea typeface="Roboto Light"/>
                <a:cs typeface="Roboto Light"/>
                <a:sym typeface="Roboto Light"/>
              </a:rPr>
              <a:t>Heslington Road, Fulford, York</a:t>
            </a:r>
            <a:endParaRPr>
              <a:latin typeface="Roboto Light"/>
              <a:ea typeface="Roboto Light"/>
              <a:cs typeface="Roboto Light"/>
              <a:sym typeface="Roboto Light"/>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95" name="Google Shape;95;p17"/>
          <p:cNvSpPr txBox="1"/>
          <p:nvPr/>
        </p:nvSpPr>
        <p:spPr>
          <a:xfrm>
            <a:off x="1660400" y="1835900"/>
            <a:ext cx="1796700" cy="162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latin typeface="Playfair Display"/>
                <a:ea typeface="Playfair Display"/>
                <a:cs typeface="Playfair Display"/>
                <a:sym typeface="Playfair Display"/>
              </a:rPr>
              <a:t>Fishergate Schoolmistress </a:t>
            </a:r>
            <a:endParaRPr>
              <a:latin typeface="Playfair Display"/>
              <a:ea typeface="Playfair Display"/>
              <a:cs typeface="Playfair Display"/>
              <a:sym typeface="Playfair Display"/>
            </a:endParaRPr>
          </a:p>
        </p:txBody>
      </p:sp>
      <p:pic>
        <p:nvPicPr>
          <p:cNvPr id="101" name="Google Shape;101;p18"/>
          <p:cNvPicPr preferRelativeResize="0"/>
          <p:nvPr/>
        </p:nvPicPr>
        <p:blipFill>
          <a:blip r:embed="rId3">
            <a:alphaModFix/>
          </a:blip>
          <a:stretch>
            <a:fillRect/>
          </a:stretch>
        </p:blipFill>
        <p:spPr>
          <a:xfrm>
            <a:off x="4207125" y="1062600"/>
            <a:ext cx="3711019" cy="2783275"/>
          </a:xfrm>
          <a:prstGeom prst="rect">
            <a:avLst/>
          </a:prstGeom>
          <a:noFill/>
          <a:ln>
            <a:noFill/>
          </a:ln>
        </p:spPr>
      </p:pic>
      <p:sp>
        <p:nvSpPr>
          <p:cNvPr id="102" name="Google Shape;102;p18"/>
          <p:cNvSpPr txBox="1"/>
          <p:nvPr/>
        </p:nvSpPr>
        <p:spPr>
          <a:xfrm>
            <a:off x="349875" y="3845875"/>
            <a:ext cx="410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Fishergate School 1950 (left) and 2008 (right)</a:t>
            </a:r>
            <a:endParaRPr>
              <a:latin typeface="Roboto Light"/>
              <a:ea typeface="Roboto Light"/>
              <a:cs typeface="Roboto Light"/>
              <a:sym typeface="Roboto Light"/>
            </a:endParaRPr>
          </a:p>
          <a:p>
            <a:pPr indent="0" lvl="0" marL="0" rtl="0" algn="l">
              <a:spcBef>
                <a:spcPts val="0"/>
              </a:spcBef>
              <a:spcAft>
                <a:spcPts val="0"/>
              </a:spcAft>
              <a:buNone/>
            </a:pPr>
            <a:r>
              <a:rPr lang="en-GB">
                <a:latin typeface="Roboto Light"/>
                <a:ea typeface="Roboto Light"/>
                <a:cs typeface="Roboto Light"/>
                <a:sym typeface="Roboto Light"/>
              </a:rPr>
              <a:t>Whites Directory of York: </a:t>
            </a:r>
            <a:r>
              <a:rPr lang="en-GB">
                <a:latin typeface="Roboto Light"/>
                <a:ea typeface="Roboto Light"/>
                <a:cs typeface="Roboto Light"/>
                <a:sym typeface="Roboto Light"/>
              </a:rPr>
              <a:t>Board</a:t>
            </a:r>
            <a:r>
              <a:rPr lang="en-GB">
                <a:latin typeface="Roboto Light"/>
                <a:ea typeface="Roboto Light"/>
                <a:cs typeface="Roboto Light"/>
                <a:sym typeface="Roboto Light"/>
              </a:rPr>
              <a:t> Schools (bottom)</a:t>
            </a:r>
            <a:r>
              <a:rPr lang="en-GB">
                <a:latin typeface="Open Sans"/>
                <a:ea typeface="Open Sans"/>
                <a:cs typeface="Open Sans"/>
                <a:sym typeface="Open Sans"/>
              </a:rPr>
              <a:t> </a:t>
            </a:r>
            <a:endParaRPr>
              <a:latin typeface="Open Sans"/>
              <a:ea typeface="Open Sans"/>
              <a:cs typeface="Open Sans"/>
              <a:sym typeface="Open Sans"/>
            </a:endParaRPr>
          </a:p>
        </p:txBody>
      </p:sp>
      <p:sp>
        <p:nvSpPr>
          <p:cNvPr id="103" name="Google Shape;103;p18"/>
          <p:cNvSpPr txBox="1"/>
          <p:nvPr/>
        </p:nvSpPr>
        <p:spPr>
          <a:xfrm>
            <a:off x="0" y="4461475"/>
            <a:ext cx="385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Roboto Light"/>
                <a:ea typeface="Roboto Light"/>
                <a:cs typeface="Roboto Light"/>
                <a:sym typeface="Roboto Light"/>
              </a:rPr>
              <a:t>(Friends of Fishergate School)-left </a:t>
            </a:r>
            <a:r>
              <a:rPr lang="en-GB" sz="1200">
                <a:latin typeface="Roboto Light"/>
                <a:ea typeface="Roboto Light"/>
                <a:cs typeface="Roboto Light"/>
                <a:sym typeface="Roboto Light"/>
              </a:rPr>
              <a:t>(Gordon Hatton, 2008)- right (Whites Directory of York, pg.69)- bottom</a:t>
            </a:r>
            <a:endParaRPr sz="1200">
              <a:latin typeface="Roboto Light"/>
              <a:ea typeface="Roboto Light"/>
              <a:cs typeface="Roboto Light"/>
              <a:sym typeface="Roboto Light"/>
            </a:endParaRPr>
          </a:p>
        </p:txBody>
      </p:sp>
      <p:pic>
        <p:nvPicPr>
          <p:cNvPr id="104" name="Google Shape;104;p18"/>
          <p:cNvPicPr preferRelativeResize="0"/>
          <p:nvPr/>
        </p:nvPicPr>
        <p:blipFill rotWithShape="1">
          <a:blip r:embed="rId4">
            <a:alphaModFix/>
          </a:blip>
          <a:srcRect b="81459" l="0" r="0" t="0"/>
          <a:stretch/>
        </p:blipFill>
        <p:spPr>
          <a:xfrm>
            <a:off x="4612250" y="3431813"/>
            <a:ext cx="4483324" cy="1329981"/>
          </a:xfrm>
          <a:prstGeom prst="rect">
            <a:avLst/>
          </a:prstGeom>
          <a:noFill/>
          <a:ln>
            <a:noFill/>
          </a:ln>
        </p:spPr>
      </p:pic>
      <p:pic>
        <p:nvPicPr>
          <p:cNvPr id="105" name="Google Shape;105;p18"/>
          <p:cNvPicPr preferRelativeResize="0"/>
          <p:nvPr/>
        </p:nvPicPr>
        <p:blipFill>
          <a:blip r:embed="rId5">
            <a:alphaModFix/>
          </a:blip>
          <a:stretch>
            <a:fillRect/>
          </a:stretch>
        </p:blipFill>
        <p:spPr>
          <a:xfrm>
            <a:off x="349875" y="1062600"/>
            <a:ext cx="3857250" cy="2783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idx="1" type="body"/>
          </p:nvPr>
        </p:nvSpPr>
        <p:spPr>
          <a:xfrm>
            <a:off x="534675" y="4460450"/>
            <a:ext cx="8520600" cy="30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rgbClr val="242048"/>
                </a:solidFill>
                <a:highlight>
                  <a:srgbClr val="FFFFFF"/>
                </a:highlight>
                <a:latin typeface="Roboto Light"/>
                <a:ea typeface="Roboto Light"/>
                <a:cs typeface="Roboto Light"/>
                <a:sym typeface="Roboto Light"/>
              </a:rPr>
              <a:t>White’s Directory Of York, 1895; via findmypast.co.uk</a:t>
            </a:r>
            <a:endParaRPr sz="1400">
              <a:solidFill>
                <a:srgbClr val="242048"/>
              </a:solidFill>
              <a:highlight>
                <a:srgbClr val="FFFFFF"/>
              </a:highlight>
              <a:latin typeface="Roboto Light"/>
              <a:ea typeface="Roboto Light"/>
              <a:cs typeface="Roboto Light"/>
              <a:sym typeface="Roboto Light"/>
            </a:endParaRPr>
          </a:p>
          <a:p>
            <a:pPr indent="0" lvl="0" marL="0" rtl="0" algn="l">
              <a:spcBef>
                <a:spcPts val="0"/>
              </a:spcBef>
              <a:spcAft>
                <a:spcPts val="1200"/>
              </a:spcAft>
              <a:buNone/>
            </a:pPr>
            <a:r>
              <a:t/>
            </a:r>
            <a:endParaRPr/>
          </a:p>
        </p:txBody>
      </p:sp>
      <p:pic>
        <p:nvPicPr>
          <p:cNvPr id="111" name="Google Shape;111;p19"/>
          <p:cNvPicPr preferRelativeResize="0"/>
          <p:nvPr/>
        </p:nvPicPr>
        <p:blipFill rotWithShape="1">
          <a:blip r:embed="rId3">
            <a:alphaModFix/>
          </a:blip>
          <a:srcRect b="16455" l="34379" r="12426" t="23180"/>
          <a:stretch/>
        </p:blipFill>
        <p:spPr>
          <a:xfrm>
            <a:off x="534675" y="448575"/>
            <a:ext cx="8074626" cy="4052300"/>
          </a:xfrm>
          <a:prstGeom prst="rect">
            <a:avLst/>
          </a:prstGeom>
          <a:noFill/>
          <a:ln>
            <a:noFill/>
          </a:ln>
        </p:spPr>
      </p:pic>
      <p:sp>
        <p:nvSpPr>
          <p:cNvPr id="112" name="Google Shape;112;p19"/>
          <p:cNvSpPr/>
          <p:nvPr/>
        </p:nvSpPr>
        <p:spPr>
          <a:xfrm>
            <a:off x="60625" y="2061475"/>
            <a:ext cx="727500" cy="301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3589425" y="217950"/>
            <a:ext cx="5966400" cy="1182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latin typeface="Playfair Display"/>
                <a:ea typeface="Playfair Display"/>
                <a:cs typeface="Playfair Display"/>
                <a:sym typeface="Playfair Display"/>
              </a:rPr>
              <a:t>WSPU: Women’s Social and Political Union</a:t>
            </a:r>
            <a:endParaRPr>
              <a:latin typeface="Playfair Display"/>
              <a:ea typeface="Playfair Display"/>
              <a:cs typeface="Playfair Display"/>
              <a:sym typeface="Playfair Display"/>
            </a:endParaRPr>
          </a:p>
        </p:txBody>
      </p:sp>
      <p:sp>
        <p:nvSpPr>
          <p:cNvPr id="118" name="Google Shape;118;p20"/>
          <p:cNvSpPr txBox="1"/>
          <p:nvPr>
            <p:ph idx="1" type="body"/>
          </p:nvPr>
        </p:nvSpPr>
        <p:spPr>
          <a:xfrm>
            <a:off x="3645600" y="3955275"/>
            <a:ext cx="5186700" cy="301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sz="1200">
                <a:highlight>
                  <a:srgbClr val="FFFFFF"/>
                </a:highlight>
                <a:latin typeface="Roboto Light"/>
                <a:ea typeface="Roboto Light"/>
                <a:cs typeface="Roboto Light"/>
                <a:sym typeface="Roboto Light"/>
              </a:rPr>
              <a:t>Cover of the Fourth annual report of The National Women's Social and Political Union including cash statement and subscription list for the year ended February 28th, 1910, and accounts of the Woman's Press, January 1st-December 31st, 1909; via digital.library.lse.ac.uk</a:t>
            </a:r>
            <a:endParaRPr sz="1200">
              <a:highlight>
                <a:srgbClr val="FFFFFF"/>
              </a:highlight>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900">
              <a:highlight>
                <a:srgbClr val="FFFFFF"/>
              </a:highlight>
              <a:latin typeface="Arial"/>
              <a:ea typeface="Arial"/>
              <a:cs typeface="Arial"/>
              <a:sym typeface="Arial"/>
            </a:endParaRPr>
          </a:p>
          <a:p>
            <a:pPr indent="0" lvl="0" marL="0" rtl="0" algn="l">
              <a:spcBef>
                <a:spcPts val="0"/>
              </a:spcBef>
              <a:spcAft>
                <a:spcPts val="1200"/>
              </a:spcAft>
              <a:buNone/>
            </a:pPr>
            <a:r>
              <a:t/>
            </a:r>
            <a:endParaRPr/>
          </a:p>
        </p:txBody>
      </p:sp>
      <p:pic>
        <p:nvPicPr>
          <p:cNvPr id="119" name="Google Shape;119;p20"/>
          <p:cNvPicPr preferRelativeResize="0"/>
          <p:nvPr/>
        </p:nvPicPr>
        <p:blipFill>
          <a:blip r:embed="rId3">
            <a:alphaModFix/>
          </a:blip>
          <a:stretch>
            <a:fillRect/>
          </a:stretch>
        </p:blipFill>
        <p:spPr>
          <a:xfrm>
            <a:off x="248453" y="217938"/>
            <a:ext cx="3211247" cy="4707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idx="4294967295" type="body"/>
          </p:nvPr>
        </p:nvSpPr>
        <p:spPr>
          <a:xfrm>
            <a:off x="177175" y="4056500"/>
            <a:ext cx="5724300" cy="301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200">
                <a:highlight>
                  <a:srgbClr val="FFFFFF"/>
                </a:highlight>
                <a:latin typeface="Roboto Light"/>
                <a:ea typeface="Roboto Light"/>
                <a:cs typeface="Roboto Light"/>
                <a:sym typeface="Roboto Light"/>
              </a:rPr>
              <a:t>List of subscribers from the </a:t>
            </a:r>
            <a:r>
              <a:rPr lang="en-GB" sz="1200">
                <a:highlight>
                  <a:srgbClr val="FFFFFF"/>
                </a:highlight>
                <a:latin typeface="Roboto Light"/>
                <a:ea typeface="Roboto Light"/>
                <a:cs typeface="Roboto Light"/>
                <a:sym typeface="Roboto Light"/>
              </a:rPr>
              <a:t> Fourth annual report of The National Women's Social and Political Union including cash statement and subscription list for the year ended February 28th, 1910, and accounts of the Woman's Press, January 1st-December 31st, 1909; via digital.library.lse.ac.uk</a:t>
            </a:r>
            <a:endParaRPr sz="1200">
              <a:highlight>
                <a:srgbClr val="FFFFFF"/>
              </a:highlight>
              <a:latin typeface="Roboto Light"/>
              <a:ea typeface="Roboto Light"/>
              <a:cs typeface="Roboto Light"/>
              <a:sym typeface="Roboto Light"/>
            </a:endParaRPr>
          </a:p>
          <a:p>
            <a:pPr indent="0" lvl="0" marL="0" rtl="0" algn="l">
              <a:spcBef>
                <a:spcPts val="0"/>
              </a:spcBef>
              <a:spcAft>
                <a:spcPts val="0"/>
              </a:spcAft>
              <a:buNone/>
            </a:pPr>
            <a:r>
              <a:t/>
            </a:r>
            <a:endParaRPr sz="900">
              <a:highlight>
                <a:srgbClr val="FFFFFF"/>
              </a:highlight>
              <a:latin typeface="Arial"/>
              <a:ea typeface="Arial"/>
              <a:cs typeface="Arial"/>
              <a:sym typeface="Arial"/>
            </a:endParaRPr>
          </a:p>
          <a:p>
            <a:pPr indent="0" lvl="0" marL="0" rtl="0" algn="l">
              <a:spcBef>
                <a:spcPts val="0"/>
              </a:spcBef>
              <a:spcAft>
                <a:spcPts val="1200"/>
              </a:spcAft>
              <a:buNone/>
            </a:pPr>
            <a:r>
              <a:t/>
            </a:r>
            <a:endParaRPr/>
          </a:p>
        </p:txBody>
      </p:sp>
      <p:pic>
        <p:nvPicPr>
          <p:cNvPr id="125" name="Google Shape;125;p21"/>
          <p:cNvPicPr preferRelativeResize="0"/>
          <p:nvPr/>
        </p:nvPicPr>
        <p:blipFill>
          <a:blip r:embed="rId3">
            <a:alphaModFix/>
          </a:blip>
          <a:stretch>
            <a:fillRect/>
          </a:stretch>
        </p:blipFill>
        <p:spPr>
          <a:xfrm>
            <a:off x="177175" y="164775"/>
            <a:ext cx="4904500" cy="3891725"/>
          </a:xfrm>
          <a:prstGeom prst="rect">
            <a:avLst/>
          </a:prstGeom>
          <a:noFill/>
          <a:ln>
            <a:noFill/>
          </a:ln>
        </p:spPr>
      </p:pic>
      <p:pic>
        <p:nvPicPr>
          <p:cNvPr id="126" name="Google Shape;126;p21"/>
          <p:cNvPicPr preferRelativeResize="0"/>
          <p:nvPr/>
        </p:nvPicPr>
        <p:blipFill rotWithShape="1">
          <a:blip r:embed="rId3">
            <a:alphaModFix/>
          </a:blip>
          <a:srcRect b="59222" l="21810" r="66435" t="35424"/>
          <a:stretch/>
        </p:blipFill>
        <p:spPr>
          <a:xfrm>
            <a:off x="5286200" y="1017900"/>
            <a:ext cx="3676425" cy="1328850"/>
          </a:xfrm>
          <a:prstGeom prst="rect">
            <a:avLst/>
          </a:prstGeom>
          <a:noFill/>
          <a:ln>
            <a:noFill/>
          </a:ln>
        </p:spPr>
      </p:pic>
      <p:cxnSp>
        <p:nvCxnSpPr>
          <p:cNvPr id="127" name="Google Shape;127;p21"/>
          <p:cNvCxnSpPr>
            <a:endCxn id="126" idx="1"/>
          </p:cNvCxnSpPr>
          <p:nvPr/>
        </p:nvCxnSpPr>
        <p:spPr>
          <a:xfrm flipH="1" rot="10800000">
            <a:off x="1889000" y="1682325"/>
            <a:ext cx="3397200" cy="294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276EE1950274418942B12A3F0889DB" ma:contentTypeVersion="13" ma:contentTypeDescription="Create a new document." ma:contentTypeScope="" ma:versionID="a7a8ffec9855ce2747d62c8b1695e92e">
  <xsd:schema xmlns:xsd="http://www.w3.org/2001/XMLSchema" xmlns:xs="http://www.w3.org/2001/XMLSchema" xmlns:p="http://schemas.microsoft.com/office/2006/metadata/properties" xmlns:ns2="0c420eb2-a4d4-4918-9091-ec45bffa12fb" xmlns:ns3="04db84b9-c3df-47a6-b89c-efbde5cfa114" targetNamespace="http://schemas.microsoft.com/office/2006/metadata/properties" ma:root="true" ma:fieldsID="8bae97eb9ad50d8dfb6cc8b2f38dbe3f" ns2:_="" ns3:_="">
    <xsd:import namespace="0c420eb2-a4d4-4918-9091-ec45bffa12fb"/>
    <xsd:import namespace="04db84b9-c3df-47a6-b89c-efbde5cfa1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20eb2-a4d4-4918-9091-ec45bffa1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b84b9-c3df-47a6-b89c-efbde5cfa1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01B0D3-70A4-40E0-912B-9D7D49F752D4}"/>
</file>

<file path=customXml/itemProps2.xml><?xml version="1.0" encoding="utf-8"?>
<ds:datastoreItem xmlns:ds="http://schemas.openxmlformats.org/officeDocument/2006/customXml" ds:itemID="{E732CF36-742E-43FD-AE3F-2D3B568F2BCC}"/>
</file>

<file path=customXml/itemProps3.xml><?xml version="1.0" encoding="utf-8"?>
<ds:datastoreItem xmlns:ds="http://schemas.openxmlformats.org/officeDocument/2006/customXml" ds:itemID="{D9C45819-924B-4B17-94B8-EC2DC9893268}"/>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0x010100A9276EE1950274418942B12A3F0889DB</vt:lpwstr>
  </property>
</Properties>
</file>