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jpg" ContentType="image/jpeg"/>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presentation.xml" ContentType="application/vnd.openxmlformats-officedocument.presentationml.presentation.main+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5143500" cx="9144000"/>
  <p:notesSz cx="6858000" cy="9144000"/>
  <p:embeddedFontLst>
    <p:embeddedFont>
      <p:font typeface="Merriweather"/>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font" Target="fonts/Merriweather-regular.fntdata"/><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1" Type="http://schemas.openxmlformats.org/officeDocument/2006/relationships/slide" Target="slides/slide16.xml"/><Relationship Id="rId3" Type="http://schemas.openxmlformats.org/officeDocument/2006/relationships/presProps" Target="presProps.xml"/><Relationship Id="rId25" Type="http://schemas.openxmlformats.org/officeDocument/2006/relationships/slide" Target="slides/slide20.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0" Type="http://schemas.openxmlformats.org/officeDocument/2006/relationships/slide" Target="slides/slide15.xml"/><Relationship Id="rId2" Type="http://schemas.openxmlformats.org/officeDocument/2006/relationships/viewProps" Target="viewProps.xml"/><Relationship Id="rId29" Type="http://schemas.openxmlformats.org/officeDocument/2006/relationships/font" Target="fonts/Merriweather-boldItalic.fntdata"/><Relationship Id="rId16" Type="http://schemas.openxmlformats.org/officeDocument/2006/relationships/slide" Target="slides/slide11.xml"/><Relationship Id="rId24" Type="http://schemas.openxmlformats.org/officeDocument/2006/relationships/slide" Target="slides/slide19.xml"/><Relationship Id="rId1" Type="http://schemas.openxmlformats.org/officeDocument/2006/relationships/theme" Target="theme/theme2.xml"/><Relationship Id="rId6" Type="http://schemas.openxmlformats.org/officeDocument/2006/relationships/slide" Target="slides/slide1.xml"/><Relationship Id="rId11" Type="http://schemas.openxmlformats.org/officeDocument/2006/relationships/slide" Target="slides/slide6.xml"/><Relationship Id="rId32" Type="http://schemas.openxmlformats.org/officeDocument/2006/relationships/customXml" Target="../customXml/item3.xml"/><Relationship Id="rId23" Type="http://schemas.openxmlformats.org/officeDocument/2006/relationships/slide" Target="slides/slide18.xml"/><Relationship Id="rId28" Type="http://schemas.openxmlformats.org/officeDocument/2006/relationships/font" Target="fonts/Merriweather-italic.fntdata"/><Relationship Id="rId5" Type="http://schemas.openxmlformats.org/officeDocument/2006/relationships/notesMaster" Target="notesMasters/notesMaster1.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ustomXml" Target="../customXml/item2.xml"/><Relationship Id="rId22" Type="http://schemas.openxmlformats.org/officeDocument/2006/relationships/slide" Target="slides/slide17.xml"/><Relationship Id="rId4" Type="http://schemas.openxmlformats.org/officeDocument/2006/relationships/slideMaster" Target="slideMasters/slideMaster1.xml"/><Relationship Id="rId9" Type="http://schemas.openxmlformats.org/officeDocument/2006/relationships/slide" Target="slides/slide4.xml"/><Relationship Id="rId27" Type="http://schemas.openxmlformats.org/officeDocument/2006/relationships/font" Target="fonts/Merriweather-bold.fntdata"/><Relationship Id="rId14" Type="http://schemas.openxmlformats.org/officeDocument/2006/relationships/slide" Target="slides/slide9.xml"/><Relationship Id="rId30"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cfa9439ede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cfa9439ede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cfa9439ede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cfa9439ede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104bb71b565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104bb71b565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19f9e37544e73b6d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19f9e37544e73b6d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104bb71b565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104bb71b565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19f9e37544e73b6d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19f9e37544e73b6d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cfa9439ede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cfa9439ede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In the census records of 1911 Ethel is recorded as a ‘photographic black and white artist’. The death of her father in 1902 may have had a significant impact on her family life, as by 1911 her family no longer employed a maid, and it seems that all of her siblings (herself included) were working or married. It is possible then that their change in fortunes prompted Ethel to pursue a career outside of the home, to help support her family. This tells us a lot about who Ethel may have been, as she may have used her connections and resources to support her family and also challenge contemporary gender roles around women working, and all this during a period of growing anti-german sentiment.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104bb71b56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104bb71b56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As you can see from the slide, this is where the census first recorded Ethel as a photographer. The context of photography at this time may also be significant to how she became involved. Women who had previously been barred from artistic circles and unable to train in academies could engage with photography, during a time when more women challenged prevailing ideas about gender roles. Earlier photographers who were women often needed wealth and leisure time to pursue it, owing to how costly it was. But after Kodak's breakthrough camera was invented in 1888, the art became more affordable and democratised, and many camera advertisements became aimed at women, capturing the spirit of the ‘New Women’ who were seeking social and economic freedoms. Ethel fits the role of one of these ‘New Women’ perfectly. </a:t>
            </a:r>
            <a:endParaRPr/>
          </a:p>
          <a:p>
            <a:pPr indent="0" lvl="0" marL="0" rtl="0" algn="l">
              <a:spcBef>
                <a:spcPts val="0"/>
              </a:spcBef>
              <a:spcAft>
                <a:spcPts val="0"/>
              </a:spcAft>
              <a:buNone/>
            </a:pPr>
            <a:r>
              <a:rPr lang="en-GB"/>
              <a:t>From the 1850s, while more wealthy women experimented with photography as artists in their own right, many working class women were employed by studios as assistants.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104bb71b565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104bb71b565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As you can see on the slide, during the 1880s and 90s a number of photography studios were operating in York. As recorded in George Stevens Directory of York, there were 18 photography studios listed in York in 1885. The next decade, in 1895, there were 12, but this was in addition to two photographic dealers. This may be how Ethel was involved in the art, and could earn a wage whilst also exercising her creativity, and gain some independence. We don’t know exactly how Ethel was a photographic artist, but this opens some interesting avenues for further research.</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cfa9439ede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cfa9439ede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104bb71b565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104bb71b565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104bb71b565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104bb71b565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cfa9439ede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cfa9439ede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cfa9439ede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cfa9439ede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The history of Ethel and her larger family could help to shape a wider picture of the impact that immigrant communities had on York’s high street’s such as Kirkgate. It has raised a number of questions for us, for example; ‘To what extent is this history currently hidden where it could be more prominent?’ And ‘Did immigrant communities fill gaps where English businesses were failing?’ The Steigman[n]'s story could prompt further research into this.</a:t>
            </a:r>
            <a:endParaRPr/>
          </a:p>
          <a:p>
            <a:pPr indent="0" lvl="0" marL="0" rtl="0" algn="l">
              <a:spcBef>
                <a:spcPts val="0"/>
              </a:spcBef>
              <a:spcAft>
                <a:spcPts val="0"/>
              </a:spcAft>
              <a:buNone/>
            </a:pPr>
            <a:r>
              <a:rPr lang="en-GB"/>
              <a:t>Furthermore, if archives of Steigman[n]’s work were to be found, or if we learned more about her studio, they would aid in building a greater portfolio of female artists in Victorian York, and enhance our understanding of this part of York’s mercantile history.</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cfa9439ede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cfa9439ede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cfa9439ede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cfa9439ede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104bb71b565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104bb71b565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cfa9439ede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cfa9439ede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104bb71b565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104bb71b565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hyperlink" Target="https://www.yorkpress.co.uk/news/14742306.59-old-photos-of-skeldergate-bridge-street-queens-staith-and-ouse-bridge/#gallery0" TargetMode="External"/><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hyperlink" Target="https://www.britain-magazine.com/features/region/yorkshire/york/historic-york-in-pictures/"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6.jp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1.png"/><Relationship Id="rId4" Type="http://schemas.openxmlformats.org/officeDocument/2006/relationships/image" Target="../media/image1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8.jpg"/><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hyperlink" Target="https://www.visityork.org/business-directory/york-castle-museum"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hyperlink" Target="https://www.yorkpress.co.uk/news/16372033.going-going-gone-6-photos-showing-demolition-st-crux-130-years-ago/" TargetMode="External"/><Relationship Id="rId5"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jpg"/><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GB">
                <a:latin typeface="Merriweather"/>
                <a:ea typeface="Merriweather"/>
                <a:cs typeface="Merriweather"/>
                <a:sym typeface="Merriweather"/>
              </a:rPr>
              <a:t>Ethel Maud Steigman[n]</a:t>
            </a:r>
            <a:endParaRPr>
              <a:latin typeface="Merriweather"/>
              <a:ea typeface="Merriweather"/>
              <a:cs typeface="Merriweather"/>
              <a:sym typeface="Merriweather"/>
            </a:endParaRPr>
          </a:p>
        </p:txBody>
      </p:sp>
      <p:sp>
        <p:nvSpPr>
          <p:cNvPr id="55" name="Google Shape;55;p13"/>
          <p:cNvSpPr txBox="1"/>
          <p:nvPr>
            <p:ph idx="1" type="subTitle"/>
          </p:nvPr>
        </p:nvSpPr>
        <p:spPr>
          <a:xfrm>
            <a:off x="311700" y="2834125"/>
            <a:ext cx="8520600" cy="1005000"/>
          </a:xfrm>
          <a:prstGeom prst="rect">
            <a:avLst/>
          </a:prstGeom>
        </p:spPr>
        <p:txBody>
          <a:bodyPr anchorCtr="0" anchor="t" bIns="91425" lIns="91425" spcFirstLastPara="1" rIns="91425" wrap="square" tIns="91425">
            <a:normAutofit fontScale="77500" lnSpcReduction="20000"/>
          </a:bodyPr>
          <a:lstStyle/>
          <a:p>
            <a:pPr indent="0" lvl="0" marL="0" rtl="0" algn="ctr">
              <a:spcBef>
                <a:spcPts val="0"/>
              </a:spcBef>
              <a:spcAft>
                <a:spcPts val="0"/>
              </a:spcAft>
              <a:buNone/>
            </a:pPr>
            <a:r>
              <a:rPr lang="en-GB">
                <a:latin typeface="Merriweather"/>
                <a:ea typeface="Merriweather"/>
                <a:cs typeface="Merriweather"/>
                <a:sym typeface="Merriweather"/>
              </a:rPr>
              <a:t>Circa. </a:t>
            </a:r>
            <a:r>
              <a:rPr lang="en-GB">
                <a:latin typeface="Merriweather"/>
                <a:ea typeface="Merriweather"/>
                <a:cs typeface="Merriweather"/>
                <a:sym typeface="Merriweather"/>
              </a:rPr>
              <a:t>1883 - unknown</a:t>
            </a:r>
            <a:endParaRPr>
              <a:latin typeface="Merriweather"/>
              <a:ea typeface="Merriweather"/>
              <a:cs typeface="Merriweather"/>
              <a:sym typeface="Merriweather"/>
            </a:endParaRPr>
          </a:p>
          <a:p>
            <a:pPr indent="0" lvl="0" marL="0" rtl="0" algn="ctr">
              <a:spcBef>
                <a:spcPts val="0"/>
              </a:spcBef>
              <a:spcAft>
                <a:spcPts val="0"/>
              </a:spcAft>
              <a:buNone/>
            </a:pPr>
            <a:r>
              <a:t/>
            </a:r>
            <a:endParaRPr>
              <a:latin typeface="Merriweather"/>
              <a:ea typeface="Merriweather"/>
              <a:cs typeface="Merriweather"/>
              <a:sym typeface="Merriweather"/>
            </a:endParaRPr>
          </a:p>
          <a:p>
            <a:pPr indent="0" lvl="0" marL="0" rtl="0" algn="ctr">
              <a:spcBef>
                <a:spcPts val="0"/>
              </a:spcBef>
              <a:spcAft>
                <a:spcPts val="0"/>
              </a:spcAft>
              <a:buNone/>
            </a:pPr>
            <a:r>
              <a:rPr lang="en-GB">
                <a:latin typeface="Merriweather"/>
                <a:ea typeface="Merriweather"/>
                <a:cs typeface="Merriweather"/>
                <a:sym typeface="Merriweather"/>
              </a:rPr>
              <a:t>Gr</a:t>
            </a:r>
            <a:r>
              <a:rPr lang="en-GB">
                <a:latin typeface="Merriweather"/>
                <a:ea typeface="Merriweather"/>
                <a:cs typeface="Merriweather"/>
                <a:sym typeface="Merriweather"/>
              </a:rPr>
              <a:t>oup 3 - Abi, Lauren and Madeline</a:t>
            </a:r>
            <a:endParaRPr>
              <a:latin typeface="Merriweather"/>
              <a:ea typeface="Merriweather"/>
              <a:cs typeface="Merriweather"/>
              <a:sym typeface="Merriweathe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17" name="Shape 117"/>
        <p:cNvGrpSpPr/>
        <p:nvPr/>
      </p:nvGrpSpPr>
      <p:grpSpPr>
        <a:xfrm>
          <a:off x="0" y="0"/>
          <a:ext cx="0" cy="0"/>
          <a:chOff x="0" y="0"/>
          <a:chExt cx="0" cy="0"/>
        </a:xfrm>
      </p:grpSpPr>
      <p:pic>
        <p:nvPicPr>
          <p:cNvPr id="118" name="Google Shape;118;p22"/>
          <p:cNvPicPr preferRelativeResize="0"/>
          <p:nvPr/>
        </p:nvPicPr>
        <p:blipFill>
          <a:blip r:embed="rId3">
            <a:alphaModFix/>
          </a:blip>
          <a:stretch>
            <a:fillRect/>
          </a:stretch>
        </p:blipFill>
        <p:spPr>
          <a:xfrm>
            <a:off x="152400" y="314750"/>
            <a:ext cx="3937251" cy="2737849"/>
          </a:xfrm>
          <a:prstGeom prst="rect">
            <a:avLst/>
          </a:prstGeom>
          <a:noFill/>
          <a:ln>
            <a:noFill/>
          </a:ln>
        </p:spPr>
      </p:pic>
      <p:sp>
        <p:nvSpPr>
          <p:cNvPr id="119" name="Google Shape;119;p22"/>
          <p:cNvSpPr txBox="1"/>
          <p:nvPr/>
        </p:nvSpPr>
        <p:spPr>
          <a:xfrm>
            <a:off x="6933975" y="970950"/>
            <a:ext cx="2044200" cy="320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Merriweather"/>
                <a:ea typeface="Merriweather"/>
                <a:cs typeface="Merriweather"/>
                <a:sym typeface="Merriweather"/>
              </a:rPr>
              <a:t>Source: images of Bridge Street, </a:t>
            </a:r>
            <a:r>
              <a:rPr lang="en-GB">
                <a:latin typeface="Merriweather"/>
                <a:ea typeface="Merriweather"/>
                <a:cs typeface="Merriweather"/>
                <a:sym typeface="Merriweather"/>
              </a:rPr>
              <a:t>likely</a:t>
            </a:r>
            <a:r>
              <a:rPr lang="en-GB">
                <a:latin typeface="Merriweather"/>
                <a:ea typeface="Merriweather"/>
                <a:cs typeface="Merriweather"/>
                <a:sym typeface="Merriweather"/>
              </a:rPr>
              <a:t> taken some time after the Steigman[n]’s stopped </a:t>
            </a:r>
            <a:r>
              <a:rPr lang="en-GB">
                <a:latin typeface="Merriweather"/>
                <a:ea typeface="Merriweather"/>
                <a:cs typeface="Merriweather"/>
                <a:sym typeface="Merriweather"/>
              </a:rPr>
              <a:t>trading</a:t>
            </a:r>
            <a:r>
              <a:rPr lang="en-GB">
                <a:latin typeface="Merriweather"/>
                <a:ea typeface="Merriweather"/>
                <a:cs typeface="Merriweather"/>
                <a:sym typeface="Merriweather"/>
              </a:rPr>
              <a:t>, accessed from </a:t>
            </a:r>
            <a:r>
              <a:rPr lang="en-GB" u="sng">
                <a:solidFill>
                  <a:schemeClr val="hlink"/>
                </a:solidFill>
                <a:latin typeface="Merriweather"/>
                <a:ea typeface="Merriweather"/>
                <a:cs typeface="Merriweather"/>
                <a:sym typeface="Merriweather"/>
                <a:hlinkClick r:id="rId4"/>
              </a:rPr>
              <a:t>https://www.yorkpress.co.uk/news/14742306.59-old-photos-of-skeldergate-bridge-street-queens-staith-and-ouse-bridge/#gallery0</a:t>
            </a:r>
            <a:r>
              <a:rPr lang="en-GB">
                <a:latin typeface="Merriweather"/>
                <a:ea typeface="Merriweather"/>
                <a:cs typeface="Merriweather"/>
                <a:sym typeface="Merriweather"/>
              </a:rPr>
              <a:t> </a:t>
            </a:r>
            <a:endParaRPr>
              <a:latin typeface="Merriweather"/>
              <a:ea typeface="Merriweather"/>
              <a:cs typeface="Merriweather"/>
              <a:sym typeface="Merriweather"/>
            </a:endParaRPr>
          </a:p>
        </p:txBody>
      </p:sp>
      <p:pic>
        <p:nvPicPr>
          <p:cNvPr id="120" name="Google Shape;120;p22"/>
          <p:cNvPicPr preferRelativeResize="0"/>
          <p:nvPr/>
        </p:nvPicPr>
        <p:blipFill>
          <a:blip r:embed="rId5">
            <a:alphaModFix/>
          </a:blip>
          <a:stretch>
            <a:fillRect/>
          </a:stretch>
        </p:blipFill>
        <p:spPr>
          <a:xfrm>
            <a:off x="4242051" y="152400"/>
            <a:ext cx="2539524" cy="3140545"/>
          </a:xfrm>
          <a:prstGeom prst="rect">
            <a:avLst/>
          </a:prstGeom>
          <a:noFill/>
          <a:ln>
            <a:noFill/>
          </a:ln>
        </p:spPr>
      </p:pic>
      <p:pic>
        <p:nvPicPr>
          <p:cNvPr id="121" name="Google Shape;121;p22"/>
          <p:cNvPicPr preferRelativeResize="0"/>
          <p:nvPr/>
        </p:nvPicPr>
        <p:blipFill>
          <a:blip r:embed="rId6">
            <a:alphaModFix/>
          </a:blip>
          <a:stretch>
            <a:fillRect/>
          </a:stretch>
        </p:blipFill>
        <p:spPr>
          <a:xfrm>
            <a:off x="152400" y="3204999"/>
            <a:ext cx="2312103" cy="1786100"/>
          </a:xfrm>
          <a:prstGeom prst="rect">
            <a:avLst/>
          </a:prstGeom>
          <a:noFill/>
          <a:ln>
            <a:noFill/>
          </a:ln>
        </p:spPr>
      </p:pic>
      <p:pic>
        <p:nvPicPr>
          <p:cNvPr id="122" name="Google Shape;122;p22"/>
          <p:cNvPicPr preferRelativeResize="0"/>
          <p:nvPr/>
        </p:nvPicPr>
        <p:blipFill>
          <a:blip r:embed="rId7">
            <a:alphaModFix/>
          </a:blip>
          <a:stretch>
            <a:fillRect/>
          </a:stretch>
        </p:blipFill>
        <p:spPr>
          <a:xfrm>
            <a:off x="2655119" y="3205000"/>
            <a:ext cx="1396305" cy="17860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26" name="Shape 126"/>
        <p:cNvGrpSpPr/>
        <p:nvPr/>
      </p:nvGrpSpPr>
      <p:grpSpPr>
        <a:xfrm>
          <a:off x="0" y="0"/>
          <a:ext cx="0" cy="0"/>
          <a:chOff x="0" y="0"/>
          <a:chExt cx="0" cy="0"/>
        </a:xfrm>
      </p:grpSpPr>
      <p:pic>
        <p:nvPicPr>
          <p:cNvPr id="127" name="Google Shape;127;p23"/>
          <p:cNvPicPr preferRelativeResize="0"/>
          <p:nvPr/>
        </p:nvPicPr>
        <p:blipFill>
          <a:blip r:embed="rId3">
            <a:alphaModFix/>
          </a:blip>
          <a:stretch>
            <a:fillRect/>
          </a:stretch>
        </p:blipFill>
        <p:spPr>
          <a:xfrm>
            <a:off x="3000668" y="319229"/>
            <a:ext cx="5715000" cy="3495675"/>
          </a:xfrm>
          <a:prstGeom prst="rect">
            <a:avLst/>
          </a:prstGeom>
          <a:noFill/>
          <a:ln>
            <a:noFill/>
          </a:ln>
        </p:spPr>
      </p:pic>
      <p:sp>
        <p:nvSpPr>
          <p:cNvPr id="128" name="Google Shape;128;p23"/>
          <p:cNvSpPr txBox="1"/>
          <p:nvPr/>
        </p:nvSpPr>
        <p:spPr>
          <a:xfrm>
            <a:off x="248700" y="3951950"/>
            <a:ext cx="8646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Merriweather"/>
                <a:ea typeface="Merriweather"/>
                <a:cs typeface="Merriweather"/>
                <a:sym typeface="Merriweather"/>
              </a:rPr>
              <a:t>Source: Lendal Bridge, c. 1909, around the time the Stiegman[s] lived in the area, accessed from </a:t>
            </a:r>
            <a:r>
              <a:rPr lang="en-GB" u="sng">
                <a:solidFill>
                  <a:schemeClr val="hlink"/>
                </a:solidFill>
                <a:latin typeface="Merriweather"/>
                <a:ea typeface="Merriweather"/>
                <a:cs typeface="Merriweather"/>
                <a:sym typeface="Merriweather"/>
                <a:hlinkClick r:id="rId4"/>
              </a:rPr>
              <a:t>https://www.britain-magazine.com/features/region/yorkshire/york/historic-york-in-pictures/</a:t>
            </a:r>
            <a:r>
              <a:rPr lang="en-GB">
                <a:latin typeface="Merriweather"/>
                <a:ea typeface="Merriweather"/>
                <a:cs typeface="Merriweather"/>
                <a:sym typeface="Merriweather"/>
              </a:rPr>
              <a:t> </a:t>
            </a:r>
            <a:endParaRPr>
              <a:latin typeface="Merriweather"/>
              <a:ea typeface="Merriweather"/>
              <a:cs typeface="Merriweather"/>
              <a:sym typeface="Merriweather"/>
            </a:endParaRPr>
          </a:p>
        </p:txBody>
      </p:sp>
      <p:sp>
        <p:nvSpPr>
          <p:cNvPr id="129" name="Google Shape;129;p23"/>
          <p:cNvSpPr txBox="1"/>
          <p:nvPr/>
        </p:nvSpPr>
        <p:spPr>
          <a:xfrm>
            <a:off x="248700" y="563350"/>
            <a:ext cx="24363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Merriweather"/>
                <a:ea typeface="Merriweather"/>
                <a:cs typeface="Merriweather"/>
                <a:sym typeface="Merriweather"/>
              </a:rPr>
              <a:t>How York would have looked when the Steigman[n]’s ran the butchers on Bridge Street </a:t>
            </a:r>
            <a:endParaRPr>
              <a:latin typeface="Merriweather"/>
              <a:ea typeface="Merriweather"/>
              <a:cs typeface="Merriweather"/>
              <a:sym typeface="Merriweathe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33" name="Shape 133"/>
        <p:cNvGrpSpPr/>
        <p:nvPr/>
      </p:nvGrpSpPr>
      <p:grpSpPr>
        <a:xfrm>
          <a:off x="0" y="0"/>
          <a:ext cx="0" cy="0"/>
          <a:chOff x="0" y="0"/>
          <a:chExt cx="0" cy="0"/>
        </a:xfrm>
      </p:grpSpPr>
      <p:pic>
        <p:nvPicPr>
          <p:cNvPr id="134" name="Google Shape;134;p24"/>
          <p:cNvPicPr preferRelativeResize="0"/>
          <p:nvPr/>
        </p:nvPicPr>
        <p:blipFill rotWithShape="1">
          <a:blip r:embed="rId3">
            <a:alphaModFix/>
          </a:blip>
          <a:srcRect b="13934" l="7633" r="6699" t="3564"/>
          <a:stretch/>
        </p:blipFill>
        <p:spPr>
          <a:xfrm>
            <a:off x="4129975" y="1434950"/>
            <a:ext cx="4770452" cy="3372023"/>
          </a:xfrm>
          <a:prstGeom prst="rect">
            <a:avLst/>
          </a:prstGeom>
          <a:noFill/>
          <a:ln>
            <a:noFill/>
          </a:ln>
        </p:spPr>
      </p:pic>
      <p:sp>
        <p:nvSpPr>
          <p:cNvPr id="135" name="Google Shape;135;p24"/>
          <p:cNvSpPr txBox="1"/>
          <p:nvPr/>
        </p:nvSpPr>
        <p:spPr>
          <a:xfrm>
            <a:off x="1535575" y="3595684"/>
            <a:ext cx="2594400" cy="1454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GB">
                <a:solidFill>
                  <a:schemeClr val="dk1"/>
                </a:solidFill>
                <a:latin typeface="Merriweather"/>
                <a:ea typeface="Merriweather"/>
                <a:cs typeface="Merriweather"/>
                <a:sym typeface="Merriweather"/>
              </a:rPr>
              <a:t>Source: 1901 Census England and Wales, Steigmann family, 10 Southlands Rd. York,  accessed from FindMyPast.com</a:t>
            </a:r>
            <a:endParaRPr>
              <a:solidFill>
                <a:schemeClr val="dk1"/>
              </a:solidFill>
              <a:latin typeface="Merriweather"/>
              <a:ea typeface="Merriweather"/>
              <a:cs typeface="Merriweather"/>
              <a:sym typeface="Merriweather"/>
            </a:endParaRPr>
          </a:p>
        </p:txBody>
      </p:sp>
      <p:pic>
        <p:nvPicPr>
          <p:cNvPr id="136" name="Google Shape;136;p24"/>
          <p:cNvPicPr preferRelativeResize="0"/>
          <p:nvPr/>
        </p:nvPicPr>
        <p:blipFill rotWithShape="1">
          <a:blip r:embed="rId3">
            <a:alphaModFix/>
          </a:blip>
          <a:srcRect b="25308" l="9319" r="10750" t="64358"/>
          <a:stretch/>
        </p:blipFill>
        <p:spPr>
          <a:xfrm>
            <a:off x="108125" y="339800"/>
            <a:ext cx="8792300" cy="818625"/>
          </a:xfrm>
          <a:prstGeom prst="rect">
            <a:avLst/>
          </a:prstGeom>
          <a:noFill/>
          <a:ln>
            <a:noFill/>
          </a:ln>
        </p:spPr>
      </p:pic>
      <p:sp>
        <p:nvSpPr>
          <p:cNvPr id="137" name="Google Shape;137;p24"/>
          <p:cNvSpPr txBox="1"/>
          <p:nvPr/>
        </p:nvSpPr>
        <p:spPr>
          <a:xfrm>
            <a:off x="278242" y="1434950"/>
            <a:ext cx="22110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800">
                <a:latin typeface="Merriweather"/>
                <a:ea typeface="Merriweather"/>
                <a:cs typeface="Merriweather"/>
                <a:sym typeface="Merriweather"/>
              </a:rPr>
              <a:t>17 year old Ethel listed in the 1901 census</a:t>
            </a:r>
            <a:endParaRPr b="1" sz="1800">
              <a:latin typeface="Merriweather"/>
              <a:ea typeface="Merriweather"/>
              <a:cs typeface="Merriweather"/>
              <a:sym typeface="Merriweathe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41" name="Shape 141"/>
        <p:cNvGrpSpPr/>
        <p:nvPr/>
      </p:nvGrpSpPr>
      <p:grpSpPr>
        <a:xfrm>
          <a:off x="0" y="0"/>
          <a:ext cx="0" cy="0"/>
          <a:chOff x="0" y="0"/>
          <a:chExt cx="0" cy="0"/>
        </a:xfrm>
      </p:grpSpPr>
      <p:sp>
        <p:nvSpPr>
          <p:cNvPr id="142" name="Google Shape;142;p25"/>
          <p:cNvSpPr txBox="1"/>
          <p:nvPr>
            <p:ph type="ctrTitle"/>
          </p:nvPr>
        </p:nvSpPr>
        <p:spPr>
          <a:xfrm>
            <a:off x="467750" y="104774"/>
            <a:ext cx="4685700" cy="1101900"/>
          </a:xfrm>
          <a:prstGeom prst="rect">
            <a:avLst/>
          </a:prstGeom>
          <a:solidFill>
            <a:schemeClr val="lt1"/>
          </a:solidFill>
        </p:spPr>
        <p:txBody>
          <a:bodyPr anchorCtr="0" anchor="b" bIns="91425" lIns="91425" spcFirstLastPara="1" rIns="91425" wrap="square" tIns="91425">
            <a:normAutofit/>
          </a:bodyPr>
          <a:lstStyle/>
          <a:p>
            <a:pPr indent="0" lvl="0" marL="0" rtl="0" algn="ctr">
              <a:spcBef>
                <a:spcPts val="0"/>
              </a:spcBef>
              <a:spcAft>
                <a:spcPts val="0"/>
              </a:spcAft>
              <a:buNone/>
            </a:pPr>
            <a:r>
              <a:rPr b="1" lang="en-GB" sz="2300">
                <a:latin typeface="Merriweather"/>
                <a:ea typeface="Merriweather"/>
                <a:cs typeface="Merriweather"/>
                <a:sym typeface="Merriweather"/>
              </a:rPr>
              <a:t>Record of Ethel’s marriage to Richardson</a:t>
            </a:r>
            <a:endParaRPr b="1" sz="2300">
              <a:latin typeface="Merriweather"/>
              <a:ea typeface="Merriweather"/>
              <a:cs typeface="Merriweather"/>
              <a:sym typeface="Merriweather"/>
            </a:endParaRPr>
          </a:p>
        </p:txBody>
      </p:sp>
      <p:pic>
        <p:nvPicPr>
          <p:cNvPr id="143" name="Google Shape;143;p25"/>
          <p:cNvPicPr preferRelativeResize="0"/>
          <p:nvPr/>
        </p:nvPicPr>
        <p:blipFill rotWithShape="1">
          <a:blip r:embed="rId3">
            <a:alphaModFix/>
          </a:blip>
          <a:srcRect b="54859" l="0" r="5917" t="23715"/>
          <a:stretch/>
        </p:blipFill>
        <p:spPr>
          <a:xfrm>
            <a:off x="0" y="2020759"/>
            <a:ext cx="5480752" cy="1102000"/>
          </a:xfrm>
          <a:prstGeom prst="rect">
            <a:avLst/>
          </a:prstGeom>
          <a:noFill/>
          <a:ln>
            <a:noFill/>
          </a:ln>
        </p:spPr>
      </p:pic>
      <p:pic>
        <p:nvPicPr>
          <p:cNvPr id="144" name="Google Shape;144;p25"/>
          <p:cNvPicPr preferRelativeResize="0"/>
          <p:nvPr/>
        </p:nvPicPr>
        <p:blipFill rotWithShape="1">
          <a:blip r:embed="rId4">
            <a:alphaModFix/>
          </a:blip>
          <a:srcRect b="0" l="10277" r="6638" t="4942"/>
          <a:stretch/>
        </p:blipFill>
        <p:spPr>
          <a:xfrm>
            <a:off x="5550975" y="493705"/>
            <a:ext cx="3593025" cy="4156094"/>
          </a:xfrm>
          <a:prstGeom prst="rect">
            <a:avLst/>
          </a:prstGeom>
          <a:noFill/>
          <a:ln>
            <a:noFill/>
          </a:ln>
        </p:spPr>
      </p:pic>
      <p:sp>
        <p:nvSpPr>
          <p:cNvPr id="145" name="Google Shape;145;p25"/>
          <p:cNvSpPr txBox="1"/>
          <p:nvPr/>
        </p:nvSpPr>
        <p:spPr>
          <a:xfrm flipH="1">
            <a:off x="970788" y="4042441"/>
            <a:ext cx="41202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Merriweather"/>
                <a:ea typeface="Merriweather"/>
                <a:cs typeface="Merriweather"/>
                <a:sym typeface="Merriweather"/>
              </a:rPr>
              <a:t>Source: England &amp; Wales, Civil Registration Marriage Index, 1837-1915, accessed on Ancestry</a:t>
            </a:r>
            <a:r>
              <a:rPr lang="en-GB">
                <a:latin typeface="Merriweather"/>
                <a:ea typeface="Merriweather"/>
                <a:cs typeface="Merriweather"/>
                <a:sym typeface="Merriweather"/>
              </a:rPr>
              <a:t>.com</a:t>
            </a:r>
            <a:endParaRPr>
              <a:latin typeface="Merriweather"/>
              <a:ea typeface="Merriweather"/>
              <a:cs typeface="Merriweather"/>
              <a:sym typeface="Merriweathe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49" name="Shape 149"/>
        <p:cNvGrpSpPr/>
        <p:nvPr/>
      </p:nvGrpSpPr>
      <p:grpSpPr>
        <a:xfrm>
          <a:off x="0" y="0"/>
          <a:ext cx="0" cy="0"/>
          <a:chOff x="0" y="0"/>
          <a:chExt cx="0" cy="0"/>
        </a:xfrm>
      </p:grpSpPr>
      <p:pic>
        <p:nvPicPr>
          <p:cNvPr id="150" name="Google Shape;150;p26"/>
          <p:cNvPicPr preferRelativeResize="0"/>
          <p:nvPr/>
        </p:nvPicPr>
        <p:blipFill rotWithShape="1">
          <a:blip r:embed="rId3">
            <a:alphaModFix/>
          </a:blip>
          <a:srcRect b="10624" l="52291" r="30703" t="70037"/>
          <a:stretch/>
        </p:blipFill>
        <p:spPr>
          <a:xfrm>
            <a:off x="2027534" y="358100"/>
            <a:ext cx="2580979" cy="4151201"/>
          </a:xfrm>
          <a:prstGeom prst="rect">
            <a:avLst/>
          </a:prstGeom>
          <a:noFill/>
          <a:ln>
            <a:noFill/>
          </a:ln>
        </p:spPr>
      </p:pic>
      <p:sp>
        <p:nvSpPr>
          <p:cNvPr id="151" name="Google Shape;151;p26"/>
          <p:cNvSpPr txBox="1"/>
          <p:nvPr/>
        </p:nvSpPr>
        <p:spPr>
          <a:xfrm>
            <a:off x="4978873" y="151350"/>
            <a:ext cx="3739800" cy="4840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latin typeface="Merriweather"/>
                <a:ea typeface="Merriweather"/>
                <a:cs typeface="Merriweather"/>
                <a:sym typeface="Merriweather"/>
              </a:rPr>
              <a:t>Inscription</a:t>
            </a:r>
            <a:endParaRPr b="1">
              <a:latin typeface="Merriweather"/>
              <a:ea typeface="Merriweather"/>
              <a:cs typeface="Merriweather"/>
              <a:sym typeface="Merriweather"/>
            </a:endParaRPr>
          </a:p>
          <a:p>
            <a:pPr indent="0" lvl="0" marL="0" rtl="0" algn="ctr">
              <a:spcBef>
                <a:spcPts val="0"/>
              </a:spcBef>
              <a:spcAft>
                <a:spcPts val="0"/>
              </a:spcAft>
              <a:buNone/>
            </a:pPr>
            <a:r>
              <a:rPr lang="en-GB">
                <a:latin typeface="Merriweather"/>
                <a:ea typeface="Merriweather"/>
                <a:cs typeface="Merriweather"/>
                <a:sym typeface="Merriweather"/>
              </a:rPr>
              <a:t>In Loving Memory of</a:t>
            </a:r>
            <a:endParaRPr>
              <a:latin typeface="Merriweather"/>
              <a:ea typeface="Merriweather"/>
              <a:cs typeface="Merriweather"/>
              <a:sym typeface="Merriweather"/>
            </a:endParaRPr>
          </a:p>
          <a:p>
            <a:pPr indent="0" lvl="0" marL="0" rtl="0" algn="ctr">
              <a:spcBef>
                <a:spcPts val="0"/>
              </a:spcBef>
              <a:spcAft>
                <a:spcPts val="0"/>
              </a:spcAft>
              <a:buNone/>
            </a:pPr>
            <a:r>
              <a:rPr lang="en-GB">
                <a:latin typeface="Merriweather"/>
                <a:ea typeface="Merriweather"/>
                <a:cs typeface="Merriweather"/>
                <a:sym typeface="Merriweather"/>
              </a:rPr>
              <a:t>John Christian Steigman</a:t>
            </a:r>
            <a:endParaRPr>
              <a:latin typeface="Merriweather"/>
              <a:ea typeface="Merriweather"/>
              <a:cs typeface="Merriweather"/>
              <a:sym typeface="Merriweather"/>
            </a:endParaRPr>
          </a:p>
          <a:p>
            <a:pPr indent="0" lvl="0" marL="0" rtl="0" algn="ctr">
              <a:spcBef>
                <a:spcPts val="0"/>
              </a:spcBef>
              <a:spcAft>
                <a:spcPts val="0"/>
              </a:spcAft>
              <a:buNone/>
            </a:pPr>
            <a:r>
              <a:rPr lang="en-GB">
                <a:latin typeface="Merriweather"/>
                <a:ea typeface="Merriweather"/>
                <a:cs typeface="Merriweather"/>
                <a:sym typeface="Merriweather"/>
              </a:rPr>
              <a:t>Dearly Beloved Husband &amp; Father</a:t>
            </a:r>
            <a:endParaRPr>
              <a:latin typeface="Merriweather"/>
              <a:ea typeface="Merriweather"/>
              <a:cs typeface="Merriweather"/>
              <a:sym typeface="Merriweather"/>
            </a:endParaRPr>
          </a:p>
          <a:p>
            <a:pPr indent="0" lvl="0" marL="0" rtl="0" algn="ctr">
              <a:spcBef>
                <a:spcPts val="0"/>
              </a:spcBef>
              <a:spcAft>
                <a:spcPts val="0"/>
              </a:spcAft>
              <a:buNone/>
            </a:pPr>
            <a:r>
              <a:rPr lang="en-GB">
                <a:latin typeface="Merriweather"/>
                <a:ea typeface="Merriweather"/>
                <a:cs typeface="Merriweather"/>
                <a:sym typeface="Merriweather"/>
              </a:rPr>
              <a:t>Born 8th of April 1853</a:t>
            </a:r>
            <a:endParaRPr>
              <a:latin typeface="Merriweather"/>
              <a:ea typeface="Merriweather"/>
              <a:cs typeface="Merriweather"/>
              <a:sym typeface="Merriweather"/>
            </a:endParaRPr>
          </a:p>
          <a:p>
            <a:pPr indent="0" lvl="0" marL="0" rtl="0" algn="ctr">
              <a:spcBef>
                <a:spcPts val="0"/>
              </a:spcBef>
              <a:spcAft>
                <a:spcPts val="0"/>
              </a:spcAft>
              <a:buNone/>
            </a:pPr>
            <a:r>
              <a:rPr lang="en-GB">
                <a:latin typeface="Merriweather"/>
                <a:ea typeface="Merriweather"/>
                <a:cs typeface="Merriweather"/>
                <a:sym typeface="Merriweather"/>
              </a:rPr>
              <a:t>Died 14th of May 1902</a:t>
            </a:r>
            <a:endParaRPr>
              <a:latin typeface="Merriweather"/>
              <a:ea typeface="Merriweather"/>
              <a:cs typeface="Merriweather"/>
              <a:sym typeface="Merriweather"/>
            </a:endParaRPr>
          </a:p>
          <a:p>
            <a:pPr indent="0" lvl="0" marL="0" rtl="0" algn="ctr">
              <a:spcBef>
                <a:spcPts val="0"/>
              </a:spcBef>
              <a:spcAft>
                <a:spcPts val="0"/>
              </a:spcAft>
              <a:buNone/>
            </a:pPr>
            <a:r>
              <a:rPr lang="en-GB">
                <a:latin typeface="Merriweather"/>
                <a:ea typeface="Merriweather"/>
                <a:cs typeface="Merriweather"/>
                <a:sym typeface="Merriweather"/>
              </a:rPr>
              <a:t>“Lead Kindly Light”</a:t>
            </a:r>
            <a:endParaRPr>
              <a:latin typeface="Merriweather"/>
              <a:ea typeface="Merriweather"/>
              <a:cs typeface="Merriweather"/>
              <a:sym typeface="Merriweather"/>
            </a:endParaRPr>
          </a:p>
          <a:p>
            <a:pPr indent="0" lvl="0" marL="0" rtl="0" algn="ctr">
              <a:spcBef>
                <a:spcPts val="0"/>
              </a:spcBef>
              <a:spcAft>
                <a:spcPts val="0"/>
              </a:spcAft>
              <a:buNone/>
            </a:pPr>
            <a:r>
              <a:rPr lang="en-GB">
                <a:latin typeface="Merriweather"/>
                <a:ea typeface="Merriweather"/>
                <a:cs typeface="Merriweather"/>
                <a:sym typeface="Merriweather"/>
              </a:rPr>
              <a:t>Also Florence Frederica Steigman</a:t>
            </a:r>
            <a:endParaRPr>
              <a:latin typeface="Merriweather"/>
              <a:ea typeface="Merriweather"/>
              <a:cs typeface="Merriweather"/>
              <a:sym typeface="Merriweather"/>
            </a:endParaRPr>
          </a:p>
          <a:p>
            <a:pPr indent="0" lvl="0" marL="0" rtl="0" algn="ctr">
              <a:spcBef>
                <a:spcPts val="0"/>
              </a:spcBef>
              <a:spcAft>
                <a:spcPts val="0"/>
              </a:spcAft>
              <a:buNone/>
            </a:pPr>
            <a:r>
              <a:rPr lang="en-GB">
                <a:latin typeface="Merriweather"/>
                <a:ea typeface="Merriweather"/>
                <a:cs typeface="Merriweather"/>
                <a:sym typeface="Merriweather"/>
              </a:rPr>
              <a:t>Born May 10th 1889</a:t>
            </a:r>
            <a:endParaRPr>
              <a:latin typeface="Merriweather"/>
              <a:ea typeface="Merriweather"/>
              <a:cs typeface="Merriweather"/>
              <a:sym typeface="Merriweather"/>
            </a:endParaRPr>
          </a:p>
          <a:p>
            <a:pPr indent="0" lvl="0" marL="0" rtl="0" algn="ctr">
              <a:spcBef>
                <a:spcPts val="0"/>
              </a:spcBef>
              <a:spcAft>
                <a:spcPts val="0"/>
              </a:spcAft>
              <a:buNone/>
            </a:pPr>
            <a:r>
              <a:rPr lang="en-GB">
                <a:latin typeface="Merriweather"/>
                <a:ea typeface="Merriweather"/>
                <a:cs typeface="Merriweather"/>
                <a:sym typeface="Merriweather"/>
              </a:rPr>
              <a:t>Died July 9th 1889</a:t>
            </a:r>
            <a:endParaRPr>
              <a:latin typeface="Merriweather"/>
              <a:ea typeface="Merriweather"/>
              <a:cs typeface="Merriweather"/>
              <a:sym typeface="Merriweather"/>
            </a:endParaRPr>
          </a:p>
          <a:p>
            <a:pPr indent="0" lvl="0" marL="0" rtl="0" algn="ctr">
              <a:spcBef>
                <a:spcPts val="0"/>
              </a:spcBef>
              <a:spcAft>
                <a:spcPts val="0"/>
              </a:spcAft>
              <a:buNone/>
            </a:pPr>
            <a:r>
              <a:rPr lang="en-GB">
                <a:latin typeface="Merriweather"/>
                <a:ea typeface="Merriweather"/>
                <a:cs typeface="Merriweather"/>
                <a:sym typeface="Merriweather"/>
              </a:rPr>
              <a:t>Beatrice Blanche Steigman</a:t>
            </a:r>
            <a:endParaRPr>
              <a:latin typeface="Merriweather"/>
              <a:ea typeface="Merriweather"/>
              <a:cs typeface="Merriweather"/>
              <a:sym typeface="Merriweather"/>
            </a:endParaRPr>
          </a:p>
          <a:p>
            <a:pPr indent="0" lvl="0" marL="0" rtl="0" algn="ctr">
              <a:spcBef>
                <a:spcPts val="0"/>
              </a:spcBef>
              <a:spcAft>
                <a:spcPts val="0"/>
              </a:spcAft>
              <a:buNone/>
            </a:pPr>
            <a:r>
              <a:rPr lang="en-GB">
                <a:latin typeface="Merriweather"/>
                <a:ea typeface="Merriweather"/>
                <a:cs typeface="Merriweather"/>
                <a:sym typeface="Merriweather"/>
              </a:rPr>
              <a:t>Born July 27th 1892</a:t>
            </a:r>
            <a:endParaRPr>
              <a:latin typeface="Merriweather"/>
              <a:ea typeface="Merriweather"/>
              <a:cs typeface="Merriweather"/>
              <a:sym typeface="Merriweather"/>
            </a:endParaRPr>
          </a:p>
          <a:p>
            <a:pPr indent="0" lvl="0" marL="0" rtl="0" algn="ctr">
              <a:spcBef>
                <a:spcPts val="0"/>
              </a:spcBef>
              <a:spcAft>
                <a:spcPts val="0"/>
              </a:spcAft>
              <a:buNone/>
            </a:pPr>
            <a:r>
              <a:rPr lang="en-GB">
                <a:latin typeface="Merriweather"/>
                <a:ea typeface="Merriweather"/>
                <a:cs typeface="Merriweather"/>
                <a:sym typeface="Merriweather"/>
              </a:rPr>
              <a:t>Died Sept 28th 1892</a:t>
            </a:r>
            <a:endParaRPr>
              <a:latin typeface="Merriweather"/>
              <a:ea typeface="Merriweather"/>
              <a:cs typeface="Merriweather"/>
              <a:sym typeface="Merriweather"/>
            </a:endParaRPr>
          </a:p>
          <a:p>
            <a:pPr indent="0" lvl="0" marL="0" rtl="0" algn="ctr">
              <a:spcBef>
                <a:spcPts val="0"/>
              </a:spcBef>
              <a:spcAft>
                <a:spcPts val="0"/>
              </a:spcAft>
              <a:buNone/>
            </a:pPr>
            <a:r>
              <a:rPr lang="en-GB">
                <a:latin typeface="Merriweather"/>
                <a:ea typeface="Merriweather"/>
                <a:cs typeface="Merriweather"/>
                <a:sym typeface="Merriweather"/>
              </a:rPr>
              <a:t>“Safe in the arms of Jesus”</a:t>
            </a:r>
            <a:endParaRPr>
              <a:latin typeface="Merriweather"/>
              <a:ea typeface="Merriweather"/>
              <a:cs typeface="Merriweather"/>
              <a:sym typeface="Merriweather"/>
            </a:endParaRPr>
          </a:p>
          <a:p>
            <a:pPr indent="0" lvl="0" marL="0" rtl="0" algn="ctr">
              <a:spcBef>
                <a:spcPts val="0"/>
              </a:spcBef>
              <a:spcAft>
                <a:spcPts val="0"/>
              </a:spcAft>
              <a:buNone/>
            </a:pPr>
            <a:r>
              <a:rPr lang="en-GB">
                <a:latin typeface="Merriweather"/>
                <a:ea typeface="Merriweather"/>
                <a:cs typeface="Merriweather"/>
                <a:sym typeface="Merriweather"/>
              </a:rPr>
              <a:t>Also Arthur A Steigman</a:t>
            </a:r>
            <a:endParaRPr>
              <a:latin typeface="Merriweather"/>
              <a:ea typeface="Merriweather"/>
              <a:cs typeface="Merriweather"/>
              <a:sym typeface="Merriweather"/>
            </a:endParaRPr>
          </a:p>
          <a:p>
            <a:pPr indent="0" lvl="0" marL="0" rtl="0" algn="ctr">
              <a:spcBef>
                <a:spcPts val="0"/>
              </a:spcBef>
              <a:spcAft>
                <a:spcPts val="0"/>
              </a:spcAft>
              <a:buNone/>
            </a:pPr>
            <a:r>
              <a:rPr lang="en-GB">
                <a:latin typeface="Merriweather"/>
                <a:ea typeface="Merriweather"/>
                <a:cs typeface="Merriweather"/>
                <a:sym typeface="Merriweather"/>
              </a:rPr>
              <a:t>Killed in Action in France Oct 2nd 1916</a:t>
            </a:r>
            <a:endParaRPr>
              <a:latin typeface="Merriweather"/>
              <a:ea typeface="Merriweather"/>
              <a:cs typeface="Merriweather"/>
              <a:sym typeface="Merriweather"/>
            </a:endParaRPr>
          </a:p>
          <a:p>
            <a:pPr indent="0" lvl="0" marL="0" rtl="0" algn="ctr">
              <a:spcBef>
                <a:spcPts val="0"/>
              </a:spcBef>
              <a:spcAft>
                <a:spcPts val="0"/>
              </a:spcAft>
              <a:buNone/>
            </a:pPr>
            <a:r>
              <a:rPr lang="en-GB">
                <a:latin typeface="Merriweather"/>
                <a:ea typeface="Merriweather"/>
                <a:cs typeface="Merriweather"/>
                <a:sym typeface="Merriweather"/>
              </a:rPr>
              <a:t>Aged 26 years</a:t>
            </a:r>
            <a:endParaRPr>
              <a:latin typeface="Merriweather"/>
              <a:ea typeface="Merriweather"/>
              <a:cs typeface="Merriweather"/>
              <a:sym typeface="Merriweather"/>
            </a:endParaRPr>
          </a:p>
          <a:p>
            <a:pPr indent="0" lvl="0" marL="0" rtl="0" algn="ctr">
              <a:spcBef>
                <a:spcPts val="0"/>
              </a:spcBef>
              <a:spcAft>
                <a:spcPts val="0"/>
              </a:spcAft>
              <a:buNone/>
            </a:pPr>
            <a:r>
              <a:rPr lang="en-GB">
                <a:latin typeface="Merriweather"/>
                <a:ea typeface="Merriweather"/>
                <a:cs typeface="Merriweather"/>
                <a:sym typeface="Merriweather"/>
              </a:rPr>
              <a:t>Also Harold Edgar Died June 10</a:t>
            </a:r>
            <a:endParaRPr>
              <a:latin typeface="Merriweather"/>
              <a:ea typeface="Merriweather"/>
              <a:cs typeface="Merriweather"/>
              <a:sym typeface="Merriweather"/>
            </a:endParaRPr>
          </a:p>
          <a:p>
            <a:pPr indent="0" lvl="0" marL="0" rtl="0" algn="ctr">
              <a:spcBef>
                <a:spcPts val="0"/>
              </a:spcBef>
              <a:spcAft>
                <a:spcPts val="0"/>
              </a:spcAft>
              <a:buNone/>
            </a:pPr>
            <a:r>
              <a:rPr lang="en-GB">
                <a:latin typeface="Merriweather"/>
                <a:ea typeface="Merriweather"/>
                <a:cs typeface="Merriweather"/>
                <a:sym typeface="Merriweather"/>
              </a:rPr>
              <a:t>th 1925</a:t>
            </a:r>
            <a:endParaRPr>
              <a:latin typeface="Merriweather"/>
              <a:ea typeface="Merriweather"/>
              <a:cs typeface="Merriweather"/>
              <a:sym typeface="Merriweather"/>
            </a:endParaRPr>
          </a:p>
          <a:p>
            <a:pPr indent="0" lvl="0" marL="0" rtl="0" algn="ctr">
              <a:spcBef>
                <a:spcPts val="0"/>
              </a:spcBef>
              <a:spcAft>
                <a:spcPts val="0"/>
              </a:spcAft>
              <a:buNone/>
            </a:pPr>
            <a:r>
              <a:rPr lang="en-GB">
                <a:latin typeface="Merriweather"/>
                <a:ea typeface="Merriweather"/>
                <a:cs typeface="Merriweather"/>
                <a:sym typeface="Merriweather"/>
              </a:rPr>
              <a:t>Aged 30 Year</a:t>
            </a:r>
            <a:endParaRPr>
              <a:latin typeface="Merriweather"/>
              <a:ea typeface="Merriweather"/>
              <a:cs typeface="Merriweather"/>
              <a:sym typeface="Merriweather"/>
            </a:endParaRPr>
          </a:p>
          <a:p>
            <a:pPr indent="0" lvl="0" marL="0" rtl="0" algn="ctr">
              <a:spcBef>
                <a:spcPts val="0"/>
              </a:spcBef>
              <a:spcAft>
                <a:spcPts val="0"/>
              </a:spcAft>
              <a:buNone/>
            </a:pPr>
            <a:r>
              <a:rPr lang="en-GB">
                <a:latin typeface="Merriweather"/>
                <a:ea typeface="Merriweather"/>
                <a:cs typeface="Merriweather"/>
                <a:sym typeface="Merriweather"/>
              </a:rPr>
              <a:t>Also Rosine Catherine Beloved Mother</a:t>
            </a:r>
            <a:endParaRPr>
              <a:latin typeface="Merriweather"/>
              <a:ea typeface="Merriweather"/>
              <a:cs typeface="Merriweather"/>
              <a:sym typeface="Merriweather"/>
            </a:endParaRPr>
          </a:p>
          <a:p>
            <a:pPr indent="0" lvl="0" marL="0" rtl="0" algn="ctr">
              <a:spcBef>
                <a:spcPts val="0"/>
              </a:spcBef>
              <a:spcAft>
                <a:spcPts val="0"/>
              </a:spcAft>
              <a:buNone/>
            </a:pPr>
            <a:r>
              <a:rPr lang="en-GB">
                <a:latin typeface="Merriweather"/>
                <a:ea typeface="Merriweather"/>
                <a:cs typeface="Merriweather"/>
                <a:sym typeface="Merriweather"/>
              </a:rPr>
              <a:t>Died Sept 8th 1929 aged 68</a:t>
            </a:r>
            <a:endParaRPr>
              <a:latin typeface="Merriweather"/>
              <a:ea typeface="Merriweather"/>
              <a:cs typeface="Merriweather"/>
              <a:sym typeface="Merriweather"/>
            </a:endParaRPr>
          </a:p>
        </p:txBody>
      </p:sp>
      <p:sp>
        <p:nvSpPr>
          <p:cNvPr id="152" name="Google Shape;152;p26"/>
          <p:cNvSpPr txBox="1"/>
          <p:nvPr/>
        </p:nvSpPr>
        <p:spPr>
          <a:xfrm>
            <a:off x="1570521" y="4527900"/>
            <a:ext cx="3495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Merriweather"/>
                <a:ea typeface="Merriweather"/>
                <a:cs typeface="Merriweather"/>
                <a:sym typeface="Merriweather"/>
              </a:rPr>
              <a:t>Source: Friends of York Cemetery 1st World War Military Trail, 2017</a:t>
            </a:r>
            <a:endParaRPr>
              <a:latin typeface="Merriweather"/>
              <a:ea typeface="Merriweather"/>
              <a:cs typeface="Merriweather"/>
              <a:sym typeface="Merriweather"/>
            </a:endParaRPr>
          </a:p>
        </p:txBody>
      </p:sp>
      <p:sp>
        <p:nvSpPr>
          <p:cNvPr id="153" name="Google Shape;153;p26"/>
          <p:cNvSpPr txBox="1"/>
          <p:nvPr/>
        </p:nvSpPr>
        <p:spPr>
          <a:xfrm>
            <a:off x="154450" y="358100"/>
            <a:ext cx="18093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latin typeface="Merriweather"/>
                <a:ea typeface="Merriweather"/>
                <a:cs typeface="Merriweather"/>
                <a:sym typeface="Merriweather"/>
              </a:rPr>
              <a:t>The Memorial of the Steigman[n] family at York Cemetery</a:t>
            </a:r>
            <a:r>
              <a:rPr b="1" lang="en-GB"/>
              <a:t> </a:t>
            </a:r>
            <a:endParaRPr b="1"/>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57" name="Shape 157"/>
        <p:cNvGrpSpPr/>
        <p:nvPr/>
      </p:nvGrpSpPr>
      <p:grpSpPr>
        <a:xfrm>
          <a:off x="0" y="0"/>
          <a:ext cx="0" cy="0"/>
          <a:chOff x="0" y="0"/>
          <a:chExt cx="0" cy="0"/>
        </a:xfrm>
      </p:grpSpPr>
      <p:sp>
        <p:nvSpPr>
          <p:cNvPr id="158" name="Google Shape;158;p27"/>
          <p:cNvSpPr txBox="1"/>
          <p:nvPr>
            <p:ph type="ctrTitle"/>
          </p:nvPr>
        </p:nvSpPr>
        <p:spPr>
          <a:xfrm>
            <a:off x="732000" y="441201"/>
            <a:ext cx="3158400" cy="792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b="1" lang="en-GB" sz="2000">
                <a:latin typeface="Merriweather"/>
                <a:ea typeface="Merriweather"/>
                <a:cs typeface="Merriweather"/>
                <a:sym typeface="Merriweather"/>
              </a:rPr>
              <a:t>Record of Death for a Ethel M R Richardson in 1967</a:t>
            </a:r>
            <a:endParaRPr b="1" sz="2000">
              <a:latin typeface="Merriweather"/>
              <a:ea typeface="Merriweather"/>
              <a:cs typeface="Merriweather"/>
              <a:sym typeface="Merriweather"/>
            </a:endParaRPr>
          </a:p>
        </p:txBody>
      </p:sp>
      <p:sp>
        <p:nvSpPr>
          <p:cNvPr id="159" name="Google Shape;159;p27"/>
          <p:cNvSpPr txBox="1"/>
          <p:nvPr>
            <p:ph idx="1" type="subTitle"/>
          </p:nvPr>
        </p:nvSpPr>
        <p:spPr>
          <a:xfrm>
            <a:off x="696150" y="3425058"/>
            <a:ext cx="3230100" cy="7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350">
                <a:solidFill>
                  <a:srgbClr val="000000"/>
                </a:solidFill>
                <a:latin typeface="Merriweather"/>
                <a:ea typeface="Merriweather"/>
                <a:cs typeface="Merriweather"/>
                <a:sym typeface="Merriweather"/>
              </a:rPr>
              <a:t>Source: England &amp; Wales, Civil Registration Death Index, 1916-2007 accessed from Ancestry.com</a:t>
            </a:r>
            <a:endParaRPr sz="1350">
              <a:solidFill>
                <a:srgbClr val="000000"/>
              </a:solidFill>
              <a:latin typeface="Merriweather"/>
              <a:ea typeface="Merriweather"/>
              <a:cs typeface="Merriweather"/>
              <a:sym typeface="Merriweather"/>
            </a:endParaRPr>
          </a:p>
        </p:txBody>
      </p:sp>
      <p:sp>
        <p:nvSpPr>
          <p:cNvPr id="160" name="Google Shape;160;p27"/>
          <p:cNvSpPr txBox="1"/>
          <p:nvPr/>
        </p:nvSpPr>
        <p:spPr>
          <a:xfrm>
            <a:off x="451050" y="281888"/>
            <a:ext cx="27042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161" name="Google Shape;161;p27"/>
          <p:cNvPicPr preferRelativeResize="0"/>
          <p:nvPr/>
        </p:nvPicPr>
        <p:blipFill rotWithShape="1">
          <a:blip r:embed="rId3">
            <a:alphaModFix/>
          </a:blip>
          <a:srcRect b="0" l="0" r="1195" t="4879"/>
          <a:stretch/>
        </p:blipFill>
        <p:spPr>
          <a:xfrm>
            <a:off x="4571999" y="281900"/>
            <a:ext cx="4525875" cy="4579699"/>
          </a:xfrm>
          <a:prstGeom prst="rect">
            <a:avLst/>
          </a:prstGeom>
          <a:noFill/>
          <a:ln>
            <a:noFill/>
          </a:ln>
        </p:spPr>
      </p:pic>
      <p:pic>
        <p:nvPicPr>
          <p:cNvPr id="162" name="Google Shape;162;p27"/>
          <p:cNvPicPr preferRelativeResize="0"/>
          <p:nvPr/>
        </p:nvPicPr>
        <p:blipFill rotWithShape="1">
          <a:blip r:embed="rId4">
            <a:alphaModFix/>
          </a:blip>
          <a:srcRect b="26894" l="0" r="3855" t="43462"/>
          <a:stretch/>
        </p:blipFill>
        <p:spPr>
          <a:xfrm>
            <a:off x="143516" y="1568608"/>
            <a:ext cx="4654001" cy="10761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66" name="Shape 166"/>
        <p:cNvGrpSpPr/>
        <p:nvPr/>
      </p:nvGrpSpPr>
      <p:grpSpPr>
        <a:xfrm>
          <a:off x="0" y="0"/>
          <a:ext cx="0" cy="0"/>
          <a:chOff x="0" y="0"/>
          <a:chExt cx="0" cy="0"/>
        </a:xfrm>
      </p:grpSpPr>
      <p:sp>
        <p:nvSpPr>
          <p:cNvPr id="167" name="Google Shape;167;p28"/>
          <p:cNvSpPr txBox="1"/>
          <p:nvPr>
            <p:ph type="title"/>
          </p:nvPr>
        </p:nvSpPr>
        <p:spPr>
          <a:xfrm>
            <a:off x="153925" y="608925"/>
            <a:ext cx="40155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a:latin typeface="Merriweather"/>
                <a:ea typeface="Merriweather"/>
                <a:cs typeface="Merriweather"/>
                <a:sym typeface="Merriweather"/>
              </a:rPr>
              <a:t>Ethel as a Photographer</a:t>
            </a:r>
            <a:endParaRPr b="1">
              <a:latin typeface="Merriweather"/>
              <a:ea typeface="Merriweather"/>
              <a:cs typeface="Merriweather"/>
              <a:sym typeface="Merriweather"/>
            </a:endParaRPr>
          </a:p>
        </p:txBody>
      </p:sp>
      <p:pic>
        <p:nvPicPr>
          <p:cNvPr id="168" name="Google Shape;168;p28"/>
          <p:cNvPicPr preferRelativeResize="0"/>
          <p:nvPr/>
        </p:nvPicPr>
        <p:blipFill>
          <a:blip r:embed="rId3">
            <a:alphaModFix/>
          </a:blip>
          <a:stretch>
            <a:fillRect/>
          </a:stretch>
        </p:blipFill>
        <p:spPr>
          <a:xfrm>
            <a:off x="4378611" y="608936"/>
            <a:ext cx="4270425" cy="3271124"/>
          </a:xfrm>
          <a:prstGeom prst="rect">
            <a:avLst/>
          </a:prstGeom>
          <a:noFill/>
          <a:ln>
            <a:noFill/>
          </a:ln>
        </p:spPr>
      </p:pic>
      <p:sp>
        <p:nvSpPr>
          <p:cNvPr id="169" name="Google Shape;169;p28"/>
          <p:cNvSpPr txBox="1"/>
          <p:nvPr/>
        </p:nvSpPr>
        <p:spPr>
          <a:xfrm>
            <a:off x="4414263" y="4063575"/>
            <a:ext cx="4199100" cy="81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Merriweather"/>
                <a:ea typeface="Merriweather"/>
                <a:cs typeface="Merriweather"/>
                <a:sym typeface="Merriweather"/>
              </a:rPr>
              <a:t>Source: </a:t>
            </a:r>
            <a:r>
              <a:rPr lang="en-GB">
                <a:latin typeface="Merriweather"/>
                <a:ea typeface="Merriweather"/>
                <a:cs typeface="Merriweather"/>
                <a:sym typeface="Merriweather"/>
              </a:rPr>
              <a:t>1888 Kodak Camera, Serial No. 540, accessed https://americanhistory.si.edu/collections/search/object/nmah_760118</a:t>
            </a:r>
            <a:endParaRPr>
              <a:latin typeface="Merriweather"/>
              <a:ea typeface="Merriweather"/>
              <a:cs typeface="Merriweather"/>
              <a:sym typeface="Merriweather"/>
            </a:endParaRPr>
          </a:p>
        </p:txBody>
      </p:sp>
      <p:sp>
        <p:nvSpPr>
          <p:cNvPr id="170" name="Google Shape;170;p28"/>
          <p:cNvSpPr txBox="1"/>
          <p:nvPr/>
        </p:nvSpPr>
        <p:spPr>
          <a:xfrm>
            <a:off x="345325" y="1425250"/>
            <a:ext cx="3632700" cy="21549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SzPts val="1600"/>
              <a:buFont typeface="Merriweather"/>
              <a:buChar char="-"/>
            </a:pPr>
            <a:r>
              <a:rPr lang="en-GB" sz="1600">
                <a:latin typeface="Merriweather"/>
                <a:ea typeface="Merriweather"/>
                <a:cs typeface="Merriweather"/>
                <a:sym typeface="Merriweather"/>
              </a:rPr>
              <a:t>Worked as a </a:t>
            </a:r>
            <a:r>
              <a:rPr lang="en-GB" sz="1600">
                <a:latin typeface="Merriweather"/>
                <a:ea typeface="Merriweather"/>
                <a:cs typeface="Merriweather"/>
                <a:sym typeface="Merriweather"/>
              </a:rPr>
              <a:t>photographic</a:t>
            </a:r>
            <a:r>
              <a:rPr lang="en-GB" sz="1600">
                <a:latin typeface="Merriweather"/>
                <a:ea typeface="Merriweather"/>
                <a:cs typeface="Merriweather"/>
                <a:sym typeface="Merriweather"/>
              </a:rPr>
              <a:t> black and white artist</a:t>
            </a:r>
            <a:endParaRPr sz="1600">
              <a:latin typeface="Merriweather"/>
              <a:ea typeface="Merriweather"/>
              <a:cs typeface="Merriweather"/>
              <a:sym typeface="Merriweather"/>
            </a:endParaRPr>
          </a:p>
          <a:p>
            <a:pPr indent="-330200" lvl="0" marL="457200" rtl="0" algn="l">
              <a:spcBef>
                <a:spcPts val="0"/>
              </a:spcBef>
              <a:spcAft>
                <a:spcPts val="0"/>
              </a:spcAft>
              <a:buSzPts val="1600"/>
              <a:buFont typeface="Merriweather"/>
              <a:buChar char="-"/>
            </a:pPr>
            <a:r>
              <a:rPr lang="en-GB" sz="1600">
                <a:latin typeface="Merriweather"/>
                <a:ea typeface="Merriweather"/>
                <a:cs typeface="Merriweather"/>
                <a:sym typeface="Merriweather"/>
              </a:rPr>
              <a:t>Many working class women at the time where becoming </a:t>
            </a:r>
            <a:r>
              <a:rPr lang="en-GB" sz="1600">
                <a:latin typeface="Merriweather"/>
                <a:ea typeface="Merriweather"/>
                <a:cs typeface="Merriweather"/>
                <a:sym typeface="Merriweather"/>
              </a:rPr>
              <a:t>involved</a:t>
            </a:r>
            <a:r>
              <a:rPr lang="en-GB" sz="1600">
                <a:latin typeface="Merriweather"/>
                <a:ea typeface="Merriweather"/>
                <a:cs typeface="Merriweather"/>
                <a:sym typeface="Merriweather"/>
              </a:rPr>
              <a:t> in the industry as studio assistants</a:t>
            </a:r>
            <a:endParaRPr sz="1600">
              <a:latin typeface="Merriweather"/>
              <a:ea typeface="Merriweather"/>
              <a:cs typeface="Merriweather"/>
              <a:sym typeface="Merriweather"/>
            </a:endParaRPr>
          </a:p>
          <a:p>
            <a:pPr indent="-330200" lvl="0" marL="457200" rtl="0" algn="l">
              <a:spcBef>
                <a:spcPts val="0"/>
              </a:spcBef>
              <a:spcAft>
                <a:spcPts val="0"/>
              </a:spcAft>
              <a:buSzPts val="1600"/>
              <a:buFont typeface="Merriweather"/>
              <a:buChar char="-"/>
            </a:pPr>
            <a:r>
              <a:rPr lang="en-GB" sz="1600">
                <a:latin typeface="Merriweather"/>
                <a:ea typeface="Merriweather"/>
                <a:cs typeface="Merriweather"/>
                <a:sym typeface="Merriweather"/>
              </a:rPr>
              <a:t>The </a:t>
            </a:r>
            <a:r>
              <a:rPr lang="en-GB" sz="1600">
                <a:latin typeface="Merriweather"/>
                <a:ea typeface="Merriweather"/>
                <a:cs typeface="Merriweather"/>
                <a:sym typeface="Merriweather"/>
              </a:rPr>
              <a:t>invention</a:t>
            </a:r>
            <a:r>
              <a:rPr lang="en-GB" sz="1600">
                <a:latin typeface="Merriweather"/>
                <a:ea typeface="Merriweather"/>
                <a:cs typeface="Merriweather"/>
                <a:sym typeface="Merriweather"/>
              </a:rPr>
              <a:t> of the Kodak camera </a:t>
            </a:r>
            <a:r>
              <a:rPr lang="en-GB" sz="1600">
                <a:latin typeface="Merriweather"/>
                <a:ea typeface="Merriweather"/>
                <a:cs typeface="Merriweather"/>
                <a:sym typeface="Merriweather"/>
              </a:rPr>
              <a:t>democratizing</a:t>
            </a:r>
            <a:r>
              <a:rPr lang="en-GB" sz="1600">
                <a:latin typeface="Merriweather"/>
                <a:ea typeface="Merriweather"/>
                <a:cs typeface="Merriweather"/>
                <a:sym typeface="Merriweather"/>
              </a:rPr>
              <a:t> the art </a:t>
            </a:r>
            <a:endParaRPr sz="1600">
              <a:latin typeface="Merriweather"/>
              <a:ea typeface="Merriweather"/>
              <a:cs typeface="Merriweather"/>
              <a:sym typeface="Merriweathe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74" name="Shape 174"/>
        <p:cNvGrpSpPr/>
        <p:nvPr/>
      </p:nvGrpSpPr>
      <p:grpSpPr>
        <a:xfrm>
          <a:off x="0" y="0"/>
          <a:ext cx="0" cy="0"/>
          <a:chOff x="0" y="0"/>
          <a:chExt cx="0" cy="0"/>
        </a:xfrm>
      </p:grpSpPr>
      <p:pic>
        <p:nvPicPr>
          <p:cNvPr id="175" name="Google Shape;175;p29"/>
          <p:cNvPicPr preferRelativeResize="0"/>
          <p:nvPr/>
        </p:nvPicPr>
        <p:blipFill>
          <a:blip r:embed="rId3">
            <a:alphaModFix/>
          </a:blip>
          <a:stretch>
            <a:fillRect/>
          </a:stretch>
        </p:blipFill>
        <p:spPr>
          <a:xfrm>
            <a:off x="3539305" y="267675"/>
            <a:ext cx="5121244" cy="2950699"/>
          </a:xfrm>
          <a:prstGeom prst="rect">
            <a:avLst/>
          </a:prstGeom>
          <a:noFill/>
          <a:ln>
            <a:noFill/>
          </a:ln>
        </p:spPr>
      </p:pic>
      <p:sp>
        <p:nvSpPr>
          <p:cNvPr id="176" name="Google Shape;176;p29"/>
          <p:cNvSpPr txBox="1"/>
          <p:nvPr/>
        </p:nvSpPr>
        <p:spPr>
          <a:xfrm>
            <a:off x="528588" y="4426250"/>
            <a:ext cx="8086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Merriweather"/>
                <a:ea typeface="Merriweather"/>
                <a:cs typeface="Merriweather"/>
                <a:sym typeface="Merriweather"/>
              </a:rPr>
              <a:t>Source: 1911 Census England and Wales, Steigmann family, 10 Southlands Rd. York,  accessed from FindMyPast.com</a:t>
            </a:r>
            <a:endParaRPr>
              <a:latin typeface="Merriweather"/>
              <a:ea typeface="Merriweather"/>
              <a:cs typeface="Merriweather"/>
              <a:sym typeface="Merriweather"/>
            </a:endParaRPr>
          </a:p>
        </p:txBody>
      </p:sp>
      <p:sp>
        <p:nvSpPr>
          <p:cNvPr id="177" name="Google Shape;177;p29"/>
          <p:cNvSpPr txBox="1"/>
          <p:nvPr/>
        </p:nvSpPr>
        <p:spPr>
          <a:xfrm flipH="1">
            <a:off x="325333" y="267675"/>
            <a:ext cx="1942800" cy="193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latin typeface="Merriweather"/>
                <a:ea typeface="Merriweather"/>
                <a:cs typeface="Merriweather"/>
                <a:sym typeface="Merriweather"/>
              </a:rPr>
              <a:t>The 1911 census where Ethel lists her occupation as “Photographic black and white artist”</a:t>
            </a:r>
            <a:endParaRPr b="1" sz="1600">
              <a:latin typeface="Merriweather"/>
              <a:ea typeface="Merriweather"/>
              <a:cs typeface="Merriweather"/>
              <a:sym typeface="Merriweather"/>
            </a:endParaRPr>
          </a:p>
        </p:txBody>
      </p:sp>
      <p:pic>
        <p:nvPicPr>
          <p:cNvPr id="178" name="Google Shape;178;p29"/>
          <p:cNvPicPr preferRelativeResize="0"/>
          <p:nvPr/>
        </p:nvPicPr>
        <p:blipFill rotWithShape="1">
          <a:blip r:embed="rId3">
            <a:alphaModFix/>
          </a:blip>
          <a:srcRect b="49731" l="44299" r="39082" t="46127"/>
          <a:stretch/>
        </p:blipFill>
        <p:spPr>
          <a:xfrm>
            <a:off x="1134425" y="3453176"/>
            <a:ext cx="5868324" cy="8425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82" name="Shape 182"/>
        <p:cNvGrpSpPr/>
        <p:nvPr/>
      </p:nvGrpSpPr>
      <p:grpSpPr>
        <a:xfrm>
          <a:off x="0" y="0"/>
          <a:ext cx="0" cy="0"/>
          <a:chOff x="0" y="0"/>
          <a:chExt cx="0" cy="0"/>
        </a:xfrm>
      </p:grpSpPr>
      <p:pic>
        <p:nvPicPr>
          <p:cNvPr id="183" name="Google Shape;183;p30"/>
          <p:cNvPicPr preferRelativeResize="0"/>
          <p:nvPr/>
        </p:nvPicPr>
        <p:blipFill rotWithShape="1">
          <a:blip r:embed="rId3">
            <a:alphaModFix/>
          </a:blip>
          <a:srcRect b="20451" l="23049" r="41718" t="38710"/>
          <a:stretch/>
        </p:blipFill>
        <p:spPr>
          <a:xfrm>
            <a:off x="388400" y="1055275"/>
            <a:ext cx="2791548" cy="3558150"/>
          </a:xfrm>
          <a:prstGeom prst="rect">
            <a:avLst/>
          </a:prstGeom>
          <a:noFill/>
          <a:ln cap="flat" cmpd="sng" w="9525">
            <a:solidFill>
              <a:srgbClr val="EAD1DC"/>
            </a:solidFill>
            <a:prstDash val="solid"/>
            <a:round/>
            <a:headEnd len="sm" w="sm" type="none"/>
            <a:tailEnd len="sm" w="sm" type="none"/>
          </a:ln>
        </p:spPr>
      </p:pic>
      <p:sp>
        <p:nvSpPr>
          <p:cNvPr id="184" name="Google Shape;184;p30"/>
          <p:cNvSpPr txBox="1"/>
          <p:nvPr/>
        </p:nvSpPr>
        <p:spPr>
          <a:xfrm>
            <a:off x="3448625" y="1125850"/>
            <a:ext cx="2064600" cy="341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Merriweather"/>
                <a:ea typeface="Merriweather"/>
                <a:cs typeface="Merriweather"/>
                <a:sym typeface="Merriweather"/>
              </a:rPr>
              <a:t>(Left)</a:t>
            </a:r>
            <a:endParaRPr>
              <a:latin typeface="Merriweather"/>
              <a:ea typeface="Merriweather"/>
              <a:cs typeface="Merriweather"/>
              <a:sym typeface="Merriweather"/>
            </a:endParaRPr>
          </a:p>
          <a:p>
            <a:pPr indent="0" lvl="0" marL="0" rtl="0" algn="l">
              <a:spcBef>
                <a:spcPts val="0"/>
              </a:spcBef>
              <a:spcAft>
                <a:spcPts val="0"/>
              </a:spcAft>
              <a:buNone/>
            </a:pPr>
            <a:r>
              <a:rPr lang="en-GB">
                <a:latin typeface="Merriweather"/>
                <a:ea typeface="Merriweather"/>
                <a:cs typeface="Merriweather"/>
                <a:sym typeface="Merriweather"/>
              </a:rPr>
              <a:t>Source: Directory of York 1885, accessed from University of Leicester Special Collections online</a:t>
            </a:r>
            <a:endParaRPr>
              <a:latin typeface="Merriweather"/>
              <a:ea typeface="Merriweather"/>
              <a:cs typeface="Merriweather"/>
              <a:sym typeface="Merriweather"/>
            </a:endParaRPr>
          </a:p>
          <a:p>
            <a:pPr indent="0" lvl="0" marL="0" rtl="0" algn="l">
              <a:spcBef>
                <a:spcPts val="0"/>
              </a:spcBef>
              <a:spcAft>
                <a:spcPts val="0"/>
              </a:spcAft>
              <a:buNone/>
            </a:pPr>
            <a:r>
              <a:t/>
            </a:r>
            <a:endParaRPr>
              <a:latin typeface="Merriweather"/>
              <a:ea typeface="Merriweather"/>
              <a:cs typeface="Merriweather"/>
              <a:sym typeface="Merriweather"/>
            </a:endParaRPr>
          </a:p>
          <a:p>
            <a:pPr indent="0" lvl="0" marL="0" rtl="0" algn="l">
              <a:spcBef>
                <a:spcPts val="0"/>
              </a:spcBef>
              <a:spcAft>
                <a:spcPts val="0"/>
              </a:spcAft>
              <a:buNone/>
            </a:pPr>
            <a:r>
              <a:rPr lang="en-GB">
                <a:latin typeface="Merriweather"/>
                <a:ea typeface="Merriweather"/>
                <a:cs typeface="Merriweather"/>
                <a:sym typeface="Merriweather"/>
              </a:rPr>
              <a:t>(Right) </a:t>
            </a:r>
            <a:endParaRPr>
              <a:latin typeface="Merriweather"/>
              <a:ea typeface="Merriweather"/>
              <a:cs typeface="Merriweather"/>
              <a:sym typeface="Merriweather"/>
            </a:endParaRPr>
          </a:p>
          <a:p>
            <a:pPr indent="0" lvl="0" marL="0" rtl="0" algn="l">
              <a:spcBef>
                <a:spcPts val="0"/>
              </a:spcBef>
              <a:spcAft>
                <a:spcPts val="0"/>
              </a:spcAft>
              <a:buNone/>
            </a:pPr>
            <a:r>
              <a:rPr lang="en-GB">
                <a:latin typeface="Merriweather"/>
                <a:ea typeface="Merriweather"/>
                <a:cs typeface="Merriweather"/>
                <a:sym typeface="Merriweather"/>
              </a:rPr>
              <a:t>Source: White’s Directory of York 1895, p. 481, accessed from University of Leicester Special Collections online</a:t>
            </a:r>
            <a:endParaRPr>
              <a:latin typeface="Merriweather"/>
              <a:ea typeface="Merriweather"/>
              <a:cs typeface="Merriweather"/>
              <a:sym typeface="Merriweather"/>
            </a:endParaRPr>
          </a:p>
        </p:txBody>
      </p:sp>
      <p:pic>
        <p:nvPicPr>
          <p:cNvPr id="185" name="Google Shape;185;p30"/>
          <p:cNvPicPr preferRelativeResize="0"/>
          <p:nvPr/>
        </p:nvPicPr>
        <p:blipFill rotWithShape="1">
          <a:blip r:embed="rId4">
            <a:alphaModFix/>
          </a:blip>
          <a:srcRect b="19974" l="3358" r="53085" t="51195"/>
          <a:stretch/>
        </p:blipFill>
        <p:spPr>
          <a:xfrm>
            <a:off x="5781900" y="1323998"/>
            <a:ext cx="2852278" cy="3020700"/>
          </a:xfrm>
          <a:prstGeom prst="rect">
            <a:avLst/>
          </a:prstGeom>
          <a:noFill/>
          <a:ln>
            <a:noFill/>
          </a:ln>
        </p:spPr>
      </p:pic>
      <p:sp>
        <p:nvSpPr>
          <p:cNvPr id="186" name="Google Shape;186;p30"/>
          <p:cNvSpPr txBox="1"/>
          <p:nvPr/>
        </p:nvSpPr>
        <p:spPr>
          <a:xfrm>
            <a:off x="2461925" y="253799"/>
            <a:ext cx="4038000" cy="70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700">
                <a:latin typeface="Merriweather"/>
                <a:ea typeface="Merriweather"/>
                <a:cs typeface="Merriweather"/>
                <a:sym typeface="Merriweather"/>
              </a:rPr>
              <a:t>Potential places Ethel may have worked in York </a:t>
            </a:r>
            <a:endParaRPr b="1" sz="1700">
              <a:latin typeface="Merriweather"/>
              <a:ea typeface="Merriweather"/>
              <a:cs typeface="Merriweather"/>
              <a:sym typeface="Merriweathe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90" name="Shape 190"/>
        <p:cNvGrpSpPr/>
        <p:nvPr/>
      </p:nvGrpSpPr>
      <p:grpSpPr>
        <a:xfrm>
          <a:off x="0" y="0"/>
          <a:ext cx="0" cy="0"/>
          <a:chOff x="0" y="0"/>
          <a:chExt cx="0" cy="0"/>
        </a:xfrm>
      </p:grpSpPr>
      <p:sp>
        <p:nvSpPr>
          <p:cNvPr id="191" name="Google Shape;191;p31"/>
          <p:cNvSpPr txBox="1"/>
          <p:nvPr>
            <p:ph type="title"/>
          </p:nvPr>
        </p:nvSpPr>
        <p:spPr>
          <a:xfrm>
            <a:off x="682692" y="461238"/>
            <a:ext cx="1917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a:latin typeface="Merriweather"/>
                <a:ea typeface="Merriweather"/>
                <a:cs typeface="Merriweather"/>
                <a:sym typeface="Merriweather"/>
              </a:rPr>
              <a:t>Summary</a:t>
            </a:r>
            <a:endParaRPr b="1">
              <a:latin typeface="Merriweather"/>
              <a:ea typeface="Merriweather"/>
              <a:cs typeface="Merriweather"/>
              <a:sym typeface="Merriweather"/>
            </a:endParaRPr>
          </a:p>
        </p:txBody>
      </p:sp>
      <p:sp>
        <p:nvSpPr>
          <p:cNvPr id="192" name="Google Shape;192;p31"/>
          <p:cNvSpPr txBox="1"/>
          <p:nvPr>
            <p:ph idx="1" type="body"/>
          </p:nvPr>
        </p:nvSpPr>
        <p:spPr>
          <a:xfrm>
            <a:off x="402388" y="1168688"/>
            <a:ext cx="8520600" cy="3416400"/>
          </a:xfrm>
          <a:prstGeom prst="rect">
            <a:avLst/>
          </a:prstGeom>
        </p:spPr>
        <p:txBody>
          <a:bodyPr anchorCtr="0" anchor="t" bIns="91425" lIns="91425" spcFirstLastPara="1" rIns="91425" wrap="square" tIns="91425">
            <a:normAutofit lnSpcReduction="20000"/>
          </a:bodyPr>
          <a:lstStyle/>
          <a:p>
            <a:pPr indent="0" lvl="0" marL="0" rtl="0" algn="ctr">
              <a:lnSpc>
                <a:spcPct val="100000"/>
              </a:lnSpc>
              <a:spcBef>
                <a:spcPts val="0"/>
              </a:spcBef>
              <a:spcAft>
                <a:spcPts val="0"/>
              </a:spcAft>
              <a:buClr>
                <a:schemeClr val="dk1"/>
              </a:buClr>
              <a:buSzPts val="1100"/>
              <a:buFont typeface="Arial"/>
              <a:buNone/>
            </a:pPr>
            <a:r>
              <a:rPr lang="en-GB" sz="2100">
                <a:solidFill>
                  <a:schemeClr val="dk1"/>
                </a:solidFill>
                <a:latin typeface="Merriweather"/>
                <a:ea typeface="Merriweather"/>
                <a:cs typeface="Merriweather"/>
                <a:sym typeface="Merriweather"/>
              </a:rPr>
              <a:t>Ethel provides an interesting case study into not only what it was like for women in the emerging business of photography, but also how immigrant women fought for a place in the wider community at the time of growing anti-German sentiment</a:t>
            </a:r>
            <a:r>
              <a:rPr lang="en-GB" sz="1700">
                <a:solidFill>
                  <a:schemeClr val="dk1"/>
                </a:solidFill>
                <a:latin typeface="Merriweather"/>
                <a:ea typeface="Merriweather"/>
                <a:cs typeface="Merriweather"/>
                <a:sym typeface="Merriweather"/>
              </a:rPr>
              <a:t>.</a:t>
            </a:r>
            <a:endParaRPr sz="1700">
              <a:latin typeface="Merriweather"/>
              <a:ea typeface="Merriweather"/>
              <a:cs typeface="Merriweather"/>
              <a:sym typeface="Merriweather"/>
            </a:endParaRPr>
          </a:p>
          <a:p>
            <a:pPr indent="0" lvl="0" marL="0" rtl="0" algn="l">
              <a:spcBef>
                <a:spcPts val="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GB">
                <a:solidFill>
                  <a:srgbClr val="000000"/>
                </a:solidFill>
                <a:latin typeface="Merriweather"/>
                <a:ea typeface="Merriweather"/>
                <a:cs typeface="Merriweather"/>
                <a:sym typeface="Merriweather"/>
              </a:rPr>
              <a:t>Opportunities for follow up research </a:t>
            </a:r>
            <a:endParaRPr>
              <a:solidFill>
                <a:srgbClr val="000000"/>
              </a:solidFill>
              <a:latin typeface="Merriweather"/>
              <a:ea typeface="Merriweather"/>
              <a:cs typeface="Merriweather"/>
              <a:sym typeface="Merriweather"/>
            </a:endParaRPr>
          </a:p>
          <a:p>
            <a:pPr indent="-342900" lvl="0" marL="457200" rtl="0" algn="l">
              <a:spcBef>
                <a:spcPts val="1200"/>
              </a:spcBef>
              <a:spcAft>
                <a:spcPts val="0"/>
              </a:spcAft>
              <a:buClr>
                <a:srgbClr val="000000"/>
              </a:buClr>
              <a:buSzPts val="1800"/>
              <a:buChar char="-"/>
            </a:pPr>
            <a:r>
              <a:rPr lang="en-GB">
                <a:solidFill>
                  <a:srgbClr val="000000"/>
                </a:solidFill>
                <a:latin typeface="Merriweather"/>
                <a:ea typeface="Merriweather"/>
                <a:cs typeface="Merriweather"/>
                <a:sym typeface="Merriweather"/>
              </a:rPr>
              <a:t>Family and business legacy</a:t>
            </a:r>
            <a:r>
              <a:rPr lang="en-GB">
                <a:solidFill>
                  <a:srgbClr val="000000"/>
                </a:solidFill>
              </a:rPr>
              <a:t> </a:t>
            </a:r>
            <a:endParaRPr>
              <a:solidFill>
                <a:srgbClr val="000000"/>
              </a:solidFill>
            </a:endParaRPr>
          </a:p>
          <a:p>
            <a:pPr indent="-342900" lvl="0" marL="457200" rtl="0" algn="l">
              <a:spcBef>
                <a:spcPts val="0"/>
              </a:spcBef>
              <a:spcAft>
                <a:spcPts val="0"/>
              </a:spcAft>
              <a:buClr>
                <a:srgbClr val="000000"/>
              </a:buClr>
              <a:buSzPts val="1800"/>
              <a:buFont typeface="Merriweather"/>
              <a:buChar char="-"/>
            </a:pPr>
            <a:r>
              <a:rPr lang="en-GB">
                <a:solidFill>
                  <a:srgbClr val="000000"/>
                </a:solidFill>
                <a:latin typeface="Merriweather"/>
                <a:ea typeface="Merriweather"/>
                <a:cs typeface="Merriweather"/>
                <a:sym typeface="Merriweather"/>
              </a:rPr>
              <a:t>Evidence of schooling</a:t>
            </a:r>
            <a:endParaRPr>
              <a:solidFill>
                <a:srgbClr val="000000"/>
              </a:solidFill>
              <a:latin typeface="Merriweather"/>
              <a:ea typeface="Merriweather"/>
              <a:cs typeface="Merriweather"/>
              <a:sym typeface="Merriweather"/>
            </a:endParaRPr>
          </a:p>
          <a:p>
            <a:pPr indent="-342900" lvl="0" marL="457200" rtl="0" algn="l">
              <a:spcBef>
                <a:spcPts val="0"/>
              </a:spcBef>
              <a:spcAft>
                <a:spcPts val="0"/>
              </a:spcAft>
              <a:buClr>
                <a:srgbClr val="000000"/>
              </a:buClr>
              <a:buSzPts val="1800"/>
              <a:buChar char="-"/>
            </a:pPr>
            <a:r>
              <a:rPr lang="en-GB">
                <a:solidFill>
                  <a:srgbClr val="000000"/>
                </a:solidFill>
                <a:latin typeface="Merriweather"/>
                <a:ea typeface="Merriweather"/>
                <a:cs typeface="Merriweather"/>
                <a:sym typeface="Merriweather"/>
              </a:rPr>
              <a:t>Survival of her artistic work</a:t>
            </a:r>
            <a:r>
              <a:rPr lang="en-GB">
                <a:solidFill>
                  <a:srgbClr val="000000"/>
                </a:solidFill>
              </a:rPr>
              <a:t> </a:t>
            </a:r>
            <a:endParaRPr>
              <a:solidFill>
                <a:srgbClr val="0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59" name="Shape 59"/>
        <p:cNvGrpSpPr/>
        <p:nvPr/>
      </p:nvGrpSpPr>
      <p:grpSpPr>
        <a:xfrm>
          <a:off x="0" y="0"/>
          <a:ext cx="0" cy="0"/>
          <a:chOff x="0" y="0"/>
          <a:chExt cx="0" cy="0"/>
        </a:xfrm>
      </p:grpSpPr>
      <p:pic>
        <p:nvPicPr>
          <p:cNvPr id="60" name="Google Shape;60;p14"/>
          <p:cNvPicPr preferRelativeResize="0"/>
          <p:nvPr/>
        </p:nvPicPr>
        <p:blipFill>
          <a:blip r:embed="rId3">
            <a:alphaModFix/>
          </a:blip>
          <a:stretch>
            <a:fillRect/>
          </a:stretch>
        </p:blipFill>
        <p:spPr>
          <a:xfrm>
            <a:off x="108100" y="152400"/>
            <a:ext cx="3924357" cy="4838702"/>
          </a:xfrm>
          <a:prstGeom prst="rect">
            <a:avLst/>
          </a:prstGeom>
          <a:noFill/>
          <a:ln>
            <a:noFill/>
          </a:ln>
        </p:spPr>
      </p:pic>
      <p:pic>
        <p:nvPicPr>
          <p:cNvPr id="61" name="Google Shape;61;p14"/>
          <p:cNvPicPr preferRelativeResize="0"/>
          <p:nvPr/>
        </p:nvPicPr>
        <p:blipFill rotWithShape="1">
          <a:blip r:embed="rId3">
            <a:alphaModFix/>
          </a:blip>
          <a:srcRect b="39835" l="23670" r="55075" t="52265"/>
          <a:stretch/>
        </p:blipFill>
        <p:spPr>
          <a:xfrm>
            <a:off x="4190425" y="1482811"/>
            <a:ext cx="4752773" cy="2177874"/>
          </a:xfrm>
          <a:prstGeom prst="rect">
            <a:avLst/>
          </a:prstGeom>
          <a:noFill/>
          <a:ln cap="flat" cmpd="sng" w="9525">
            <a:solidFill>
              <a:srgbClr val="F4CCCC"/>
            </a:solidFill>
            <a:prstDash val="solid"/>
            <a:round/>
            <a:headEnd len="sm" w="sm" type="none"/>
            <a:tailEnd len="sm" w="sm" type="none"/>
          </a:ln>
        </p:spPr>
      </p:pic>
      <p:sp>
        <p:nvSpPr>
          <p:cNvPr id="62" name="Google Shape;62;p14"/>
          <p:cNvSpPr txBox="1"/>
          <p:nvPr/>
        </p:nvSpPr>
        <p:spPr>
          <a:xfrm>
            <a:off x="4190363" y="3902689"/>
            <a:ext cx="4752900" cy="6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Merriweather"/>
                <a:ea typeface="Merriweather"/>
                <a:cs typeface="Merriweather"/>
                <a:sym typeface="Merriweather"/>
              </a:rPr>
              <a:t>Source: </a:t>
            </a:r>
            <a:r>
              <a:rPr lang="en-GB">
                <a:latin typeface="Merriweather"/>
                <a:ea typeface="Merriweather"/>
                <a:cs typeface="Merriweather"/>
                <a:sym typeface="Merriweather"/>
              </a:rPr>
              <a:t>England &amp; Wales Birth Records 1883, p. 482, accessed from FindMyPast.com</a:t>
            </a:r>
            <a:endParaRPr>
              <a:latin typeface="Merriweather"/>
              <a:ea typeface="Merriweather"/>
              <a:cs typeface="Merriweather"/>
              <a:sym typeface="Merriweather"/>
            </a:endParaRPr>
          </a:p>
        </p:txBody>
      </p:sp>
      <p:sp>
        <p:nvSpPr>
          <p:cNvPr id="63" name="Google Shape;63;p14"/>
          <p:cNvSpPr txBox="1"/>
          <p:nvPr/>
        </p:nvSpPr>
        <p:spPr>
          <a:xfrm>
            <a:off x="4997250" y="840575"/>
            <a:ext cx="3020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latin typeface="Merriweather"/>
                <a:ea typeface="Merriweather"/>
                <a:cs typeface="Merriweather"/>
                <a:sym typeface="Merriweather"/>
              </a:rPr>
              <a:t>Birth records for Ethel in 1883</a:t>
            </a:r>
            <a:endParaRPr b="1">
              <a:latin typeface="Merriweather"/>
              <a:ea typeface="Merriweather"/>
              <a:cs typeface="Merriweather"/>
              <a:sym typeface="Merriweathe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96" name="Shape 196"/>
        <p:cNvGrpSpPr/>
        <p:nvPr/>
      </p:nvGrpSpPr>
      <p:grpSpPr>
        <a:xfrm>
          <a:off x="0" y="0"/>
          <a:ext cx="0" cy="0"/>
          <a:chOff x="0" y="0"/>
          <a:chExt cx="0" cy="0"/>
        </a:xfrm>
      </p:grpSpPr>
      <p:sp>
        <p:nvSpPr>
          <p:cNvPr id="197" name="Google Shape;197;p32"/>
          <p:cNvSpPr txBox="1"/>
          <p:nvPr>
            <p:ph type="title"/>
          </p:nvPr>
        </p:nvSpPr>
        <p:spPr>
          <a:xfrm>
            <a:off x="3175500" y="2029650"/>
            <a:ext cx="2793000" cy="1084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GB">
                <a:latin typeface="Merriweather"/>
                <a:ea typeface="Merriweather"/>
                <a:cs typeface="Merriweather"/>
                <a:sym typeface="Merriweather"/>
              </a:rPr>
              <a:t>Thank</a:t>
            </a:r>
            <a:r>
              <a:rPr b="1" lang="en-GB">
                <a:latin typeface="Merriweather"/>
                <a:ea typeface="Merriweather"/>
                <a:cs typeface="Merriweather"/>
                <a:sym typeface="Merriweather"/>
              </a:rPr>
              <a:t> You for listening! </a:t>
            </a:r>
            <a:endParaRPr b="1">
              <a:latin typeface="Merriweather"/>
              <a:ea typeface="Merriweather"/>
              <a:cs typeface="Merriweather"/>
              <a:sym typeface="Merriweathe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67" name="Shape 67"/>
        <p:cNvGrpSpPr/>
        <p:nvPr/>
      </p:nvGrpSpPr>
      <p:grpSpPr>
        <a:xfrm>
          <a:off x="0" y="0"/>
          <a:ext cx="0" cy="0"/>
          <a:chOff x="0" y="0"/>
          <a:chExt cx="0" cy="0"/>
        </a:xfrm>
      </p:grpSpPr>
      <p:sp>
        <p:nvSpPr>
          <p:cNvPr id="68" name="Google Shape;68;p15"/>
          <p:cNvSpPr txBox="1"/>
          <p:nvPr/>
        </p:nvSpPr>
        <p:spPr>
          <a:xfrm>
            <a:off x="1845750" y="416425"/>
            <a:ext cx="5571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400">
                <a:latin typeface="Merriweather"/>
                <a:ea typeface="Merriweather"/>
                <a:cs typeface="Merriweather"/>
                <a:sym typeface="Merriweather"/>
              </a:rPr>
              <a:t>Who was Ethel Maud Steigman[n]?</a:t>
            </a:r>
            <a:endParaRPr b="1" sz="2400">
              <a:latin typeface="Merriweather"/>
              <a:ea typeface="Merriweather"/>
              <a:cs typeface="Merriweather"/>
              <a:sym typeface="Merriweather"/>
            </a:endParaRPr>
          </a:p>
        </p:txBody>
      </p:sp>
      <p:sp>
        <p:nvSpPr>
          <p:cNvPr id="69" name="Google Shape;69;p15"/>
          <p:cNvSpPr txBox="1"/>
          <p:nvPr/>
        </p:nvSpPr>
        <p:spPr>
          <a:xfrm>
            <a:off x="1070400" y="1381275"/>
            <a:ext cx="7003200" cy="33978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SzPts val="1600"/>
              <a:buFont typeface="Merriweather"/>
              <a:buChar char="-"/>
            </a:pPr>
            <a:r>
              <a:rPr lang="en-GB" sz="1600">
                <a:latin typeface="Merriweather"/>
                <a:ea typeface="Merriweather"/>
                <a:cs typeface="Merriweather"/>
                <a:sym typeface="Merriweather"/>
              </a:rPr>
              <a:t>Grew up to become a photographic Black and White Artist</a:t>
            </a:r>
            <a:endParaRPr sz="1600">
              <a:latin typeface="Merriweather"/>
              <a:ea typeface="Merriweather"/>
              <a:cs typeface="Merriweather"/>
              <a:sym typeface="Merriweather"/>
            </a:endParaRPr>
          </a:p>
          <a:p>
            <a:pPr indent="-330200" lvl="0" marL="457200" rtl="0" algn="l">
              <a:spcBef>
                <a:spcPts val="0"/>
              </a:spcBef>
              <a:spcAft>
                <a:spcPts val="0"/>
              </a:spcAft>
              <a:buSzPts val="1600"/>
              <a:buFont typeface="Merriweather"/>
              <a:buChar char="-"/>
            </a:pPr>
            <a:r>
              <a:rPr lang="en-GB" sz="1600">
                <a:latin typeface="Merriweather"/>
                <a:ea typeface="Merriweather"/>
                <a:cs typeface="Merriweather"/>
                <a:sym typeface="Merriweather"/>
              </a:rPr>
              <a:t>Daughter of German Immigrant </a:t>
            </a:r>
            <a:r>
              <a:rPr lang="en-GB" sz="1600">
                <a:latin typeface="Merriweather"/>
                <a:ea typeface="Merriweather"/>
                <a:cs typeface="Merriweather"/>
                <a:sym typeface="Merriweather"/>
              </a:rPr>
              <a:t>parents who ran a Butchers shop</a:t>
            </a:r>
            <a:endParaRPr sz="1600">
              <a:latin typeface="Merriweather"/>
              <a:ea typeface="Merriweather"/>
              <a:cs typeface="Merriweather"/>
              <a:sym typeface="Merriweather"/>
            </a:endParaRPr>
          </a:p>
          <a:p>
            <a:pPr indent="-330200" lvl="0" marL="457200" rtl="0" algn="l">
              <a:spcBef>
                <a:spcPts val="0"/>
              </a:spcBef>
              <a:spcAft>
                <a:spcPts val="0"/>
              </a:spcAft>
              <a:buSzPts val="1600"/>
              <a:buFont typeface="Merriweather"/>
              <a:buChar char="-"/>
            </a:pPr>
            <a:r>
              <a:rPr lang="en-GB" sz="1600">
                <a:latin typeface="Merriweather"/>
                <a:ea typeface="Merriweather"/>
                <a:cs typeface="Merriweather"/>
                <a:sym typeface="Merriweather"/>
              </a:rPr>
              <a:t>Born circa 1883 in York </a:t>
            </a:r>
            <a:endParaRPr sz="1600">
              <a:latin typeface="Merriweather"/>
              <a:ea typeface="Merriweather"/>
              <a:cs typeface="Merriweather"/>
              <a:sym typeface="Merriweather"/>
            </a:endParaRPr>
          </a:p>
          <a:p>
            <a:pPr indent="0" lvl="0" marL="0" rtl="0" algn="l">
              <a:spcBef>
                <a:spcPts val="0"/>
              </a:spcBef>
              <a:spcAft>
                <a:spcPts val="0"/>
              </a:spcAft>
              <a:buNone/>
            </a:pPr>
            <a:r>
              <a:t/>
            </a:r>
            <a:endParaRPr sz="1600">
              <a:latin typeface="Merriweather"/>
              <a:ea typeface="Merriweather"/>
              <a:cs typeface="Merriweather"/>
              <a:sym typeface="Merriweather"/>
            </a:endParaRPr>
          </a:p>
          <a:p>
            <a:pPr indent="0" lvl="0" marL="0" rtl="0" algn="l">
              <a:spcBef>
                <a:spcPts val="0"/>
              </a:spcBef>
              <a:spcAft>
                <a:spcPts val="0"/>
              </a:spcAft>
              <a:buNone/>
            </a:pPr>
            <a:r>
              <a:t/>
            </a:r>
            <a:endParaRPr sz="1600">
              <a:latin typeface="Merriweather"/>
              <a:ea typeface="Merriweather"/>
              <a:cs typeface="Merriweather"/>
              <a:sym typeface="Merriweather"/>
            </a:endParaRPr>
          </a:p>
          <a:p>
            <a:pPr indent="0" lvl="0" marL="0" rtl="0" algn="l">
              <a:spcBef>
                <a:spcPts val="0"/>
              </a:spcBef>
              <a:spcAft>
                <a:spcPts val="0"/>
              </a:spcAft>
              <a:buNone/>
            </a:pPr>
            <a:r>
              <a:t/>
            </a:r>
            <a:endParaRPr sz="1600">
              <a:latin typeface="Merriweather"/>
              <a:ea typeface="Merriweather"/>
              <a:cs typeface="Merriweather"/>
              <a:sym typeface="Merriweather"/>
            </a:endParaRPr>
          </a:p>
          <a:p>
            <a:pPr indent="0" lvl="0" marL="0" rtl="0" algn="l">
              <a:spcBef>
                <a:spcPts val="0"/>
              </a:spcBef>
              <a:spcAft>
                <a:spcPts val="0"/>
              </a:spcAft>
              <a:buNone/>
            </a:pPr>
            <a:r>
              <a:rPr b="1" lang="en-GB" sz="2000">
                <a:latin typeface="Merriweather"/>
                <a:ea typeface="Merriweather"/>
                <a:cs typeface="Merriweather"/>
                <a:sym typeface="Merriweather"/>
              </a:rPr>
              <a:t>“</a:t>
            </a:r>
            <a:r>
              <a:rPr b="1" lang="en-GB" sz="1500">
                <a:solidFill>
                  <a:schemeClr val="dk1"/>
                </a:solidFill>
                <a:latin typeface="Merriweather"/>
                <a:ea typeface="Merriweather"/>
                <a:cs typeface="Merriweather"/>
                <a:sym typeface="Merriweather"/>
              </a:rPr>
              <a:t>She is an interesting individual because she had to establish her life in a different society to where her parents grew up and probably faced discrimination from the community around her, yet she pursued what she was interested in, photography.”</a:t>
            </a:r>
            <a:endParaRPr b="1" sz="1500">
              <a:solidFill>
                <a:schemeClr val="dk1"/>
              </a:solidFill>
              <a:latin typeface="Merriweather"/>
              <a:ea typeface="Merriweather"/>
              <a:cs typeface="Merriweather"/>
              <a:sym typeface="Merriweather"/>
            </a:endParaRPr>
          </a:p>
          <a:p>
            <a:pPr indent="0" lvl="0" marL="0" rtl="0" algn="l">
              <a:spcBef>
                <a:spcPts val="0"/>
              </a:spcBef>
              <a:spcAft>
                <a:spcPts val="0"/>
              </a:spcAft>
              <a:buNone/>
            </a:pPr>
            <a:r>
              <a:t/>
            </a:r>
            <a:endParaRPr sz="1600">
              <a:latin typeface="Merriweather"/>
              <a:ea typeface="Merriweather"/>
              <a:cs typeface="Merriweather"/>
              <a:sym typeface="Merriweather"/>
            </a:endParaRPr>
          </a:p>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73" name="Shape 73"/>
        <p:cNvGrpSpPr/>
        <p:nvPr/>
      </p:nvGrpSpPr>
      <p:grpSpPr>
        <a:xfrm>
          <a:off x="0" y="0"/>
          <a:ext cx="0" cy="0"/>
          <a:chOff x="0" y="0"/>
          <a:chExt cx="0" cy="0"/>
        </a:xfrm>
      </p:grpSpPr>
      <p:sp>
        <p:nvSpPr>
          <p:cNvPr id="74" name="Google Shape;74;p16"/>
          <p:cNvSpPr txBox="1"/>
          <p:nvPr>
            <p:ph type="title"/>
          </p:nvPr>
        </p:nvSpPr>
        <p:spPr>
          <a:xfrm>
            <a:off x="2237650" y="431200"/>
            <a:ext cx="4572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latin typeface="Merriweather"/>
                <a:ea typeface="Merriweather"/>
                <a:cs typeface="Merriweather"/>
                <a:sym typeface="Merriweather"/>
              </a:rPr>
              <a:t>Links to the Castle Museum</a:t>
            </a:r>
            <a:endParaRPr>
              <a:latin typeface="Merriweather"/>
              <a:ea typeface="Merriweather"/>
              <a:cs typeface="Merriweather"/>
              <a:sym typeface="Merriweather"/>
            </a:endParaRPr>
          </a:p>
        </p:txBody>
      </p:sp>
      <p:pic>
        <p:nvPicPr>
          <p:cNvPr id="75" name="Google Shape;75;p16"/>
          <p:cNvPicPr preferRelativeResize="0"/>
          <p:nvPr/>
        </p:nvPicPr>
        <p:blipFill>
          <a:blip r:embed="rId3">
            <a:alphaModFix/>
          </a:blip>
          <a:stretch>
            <a:fillRect/>
          </a:stretch>
        </p:blipFill>
        <p:spPr>
          <a:xfrm>
            <a:off x="1770175" y="1096325"/>
            <a:ext cx="5506950" cy="3100200"/>
          </a:xfrm>
          <a:prstGeom prst="rect">
            <a:avLst/>
          </a:prstGeom>
          <a:noFill/>
          <a:ln>
            <a:noFill/>
          </a:ln>
        </p:spPr>
      </p:pic>
      <p:sp>
        <p:nvSpPr>
          <p:cNvPr id="76" name="Google Shape;76;p16"/>
          <p:cNvSpPr txBox="1"/>
          <p:nvPr/>
        </p:nvSpPr>
        <p:spPr>
          <a:xfrm>
            <a:off x="1818450" y="4288950"/>
            <a:ext cx="55071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Merriweather"/>
                <a:ea typeface="Merriweather"/>
                <a:cs typeface="Merriweather"/>
                <a:sym typeface="Merriweather"/>
              </a:rPr>
              <a:t>Source: Visit York, </a:t>
            </a:r>
            <a:r>
              <a:rPr lang="en-GB" u="sng">
                <a:solidFill>
                  <a:schemeClr val="hlink"/>
                </a:solidFill>
                <a:latin typeface="Merriweather"/>
                <a:ea typeface="Merriweather"/>
                <a:cs typeface="Merriweather"/>
                <a:sym typeface="Merriweather"/>
                <a:hlinkClick r:id="rId4"/>
              </a:rPr>
              <a:t>https://www.visityork.org/business-directory/york-castle-museum</a:t>
            </a:r>
            <a:r>
              <a:rPr lang="en-GB"/>
              <a:t>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80" name="Shape 80"/>
        <p:cNvGrpSpPr/>
        <p:nvPr/>
      </p:nvGrpSpPr>
      <p:grpSpPr>
        <a:xfrm>
          <a:off x="0" y="0"/>
          <a:ext cx="0" cy="0"/>
          <a:chOff x="0" y="0"/>
          <a:chExt cx="0" cy="0"/>
        </a:xfrm>
      </p:grpSpPr>
      <p:sp>
        <p:nvSpPr>
          <p:cNvPr id="81" name="Google Shape;81;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a:latin typeface="Merriweather"/>
                <a:ea typeface="Merriweather"/>
                <a:cs typeface="Merriweather"/>
                <a:sym typeface="Merriweather"/>
              </a:rPr>
              <a:t>German Migration &amp; Family Context</a:t>
            </a:r>
            <a:endParaRPr b="1">
              <a:latin typeface="Merriweather"/>
              <a:ea typeface="Merriweather"/>
              <a:cs typeface="Merriweather"/>
              <a:sym typeface="Merriweather"/>
            </a:endParaRPr>
          </a:p>
        </p:txBody>
      </p:sp>
      <p:sp>
        <p:nvSpPr>
          <p:cNvPr id="82" name="Google Shape;82;p17"/>
          <p:cNvSpPr txBox="1"/>
          <p:nvPr>
            <p:ph idx="1" type="body"/>
          </p:nvPr>
        </p:nvSpPr>
        <p:spPr>
          <a:xfrm>
            <a:off x="311700" y="1567206"/>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rgbClr val="000000"/>
              </a:buClr>
              <a:buSzPts val="1800"/>
              <a:buFont typeface="Merriweather"/>
              <a:buChar char="-"/>
            </a:pPr>
            <a:r>
              <a:rPr lang="en-GB">
                <a:solidFill>
                  <a:srgbClr val="000000"/>
                </a:solidFill>
                <a:latin typeface="Merriweather"/>
                <a:ea typeface="Merriweather"/>
                <a:cs typeface="Merriweather"/>
                <a:sym typeface="Merriweather"/>
              </a:rPr>
              <a:t>Previous affiliations with Britain prior to </a:t>
            </a:r>
            <a:r>
              <a:rPr lang="en-GB">
                <a:solidFill>
                  <a:srgbClr val="000000"/>
                </a:solidFill>
                <a:latin typeface="Merriweather"/>
                <a:ea typeface="Merriweather"/>
                <a:cs typeface="Merriweather"/>
                <a:sym typeface="Merriweather"/>
              </a:rPr>
              <a:t>immigration	</a:t>
            </a:r>
            <a:endParaRPr>
              <a:solidFill>
                <a:srgbClr val="000000"/>
              </a:solidFill>
              <a:latin typeface="Merriweather"/>
              <a:ea typeface="Merriweather"/>
              <a:cs typeface="Merriweather"/>
              <a:sym typeface="Merriweather"/>
            </a:endParaRPr>
          </a:p>
          <a:p>
            <a:pPr indent="-317500" lvl="1" marL="914400" rtl="0" algn="l">
              <a:spcBef>
                <a:spcPts val="0"/>
              </a:spcBef>
              <a:spcAft>
                <a:spcPts val="0"/>
              </a:spcAft>
              <a:buClr>
                <a:srgbClr val="000000"/>
              </a:buClr>
              <a:buSzPts val="1400"/>
              <a:buFont typeface="Merriweather"/>
              <a:buChar char="-"/>
            </a:pPr>
            <a:r>
              <a:rPr lang="en-GB">
                <a:solidFill>
                  <a:srgbClr val="000000"/>
                </a:solidFill>
                <a:latin typeface="Merriweather"/>
                <a:ea typeface="Merriweather"/>
                <a:cs typeface="Merriweather"/>
                <a:sym typeface="Merriweather"/>
              </a:rPr>
              <a:t>John Christian Steigman[n] </a:t>
            </a:r>
            <a:endParaRPr>
              <a:solidFill>
                <a:srgbClr val="000000"/>
              </a:solidFill>
              <a:latin typeface="Merriweather"/>
              <a:ea typeface="Merriweather"/>
              <a:cs typeface="Merriweather"/>
              <a:sym typeface="Merriweather"/>
            </a:endParaRPr>
          </a:p>
          <a:p>
            <a:pPr indent="-342900" lvl="0" marL="457200" rtl="0" algn="l">
              <a:spcBef>
                <a:spcPts val="0"/>
              </a:spcBef>
              <a:spcAft>
                <a:spcPts val="0"/>
              </a:spcAft>
              <a:buClr>
                <a:srgbClr val="000000"/>
              </a:buClr>
              <a:buSzPts val="1800"/>
              <a:buFont typeface="Merriweather"/>
              <a:buChar char="-"/>
            </a:pPr>
            <a:r>
              <a:rPr lang="en-GB">
                <a:solidFill>
                  <a:srgbClr val="000000"/>
                </a:solidFill>
                <a:latin typeface="Merriweather"/>
                <a:ea typeface="Merriweather"/>
                <a:cs typeface="Merriweather"/>
                <a:sym typeface="Merriweather"/>
              </a:rPr>
              <a:t>In the 1871  there were 33,000 Germans living in England and Wales </a:t>
            </a:r>
            <a:endParaRPr>
              <a:solidFill>
                <a:srgbClr val="000000"/>
              </a:solidFill>
              <a:latin typeface="Merriweather"/>
              <a:ea typeface="Merriweather"/>
              <a:cs typeface="Merriweather"/>
              <a:sym typeface="Merriweather"/>
            </a:endParaRPr>
          </a:p>
          <a:p>
            <a:pPr indent="-342900" lvl="0" marL="457200" rtl="0" algn="l">
              <a:spcBef>
                <a:spcPts val="0"/>
              </a:spcBef>
              <a:spcAft>
                <a:spcPts val="0"/>
              </a:spcAft>
              <a:buClr>
                <a:srgbClr val="000000"/>
              </a:buClr>
              <a:buSzPts val="1800"/>
              <a:buFont typeface="Merriweather"/>
              <a:buChar char="-"/>
            </a:pPr>
            <a:r>
              <a:rPr lang="en-GB">
                <a:solidFill>
                  <a:srgbClr val="000000"/>
                </a:solidFill>
                <a:latin typeface="Merriweather"/>
                <a:ea typeface="Merriweather"/>
                <a:cs typeface="Merriweather"/>
                <a:sym typeface="Merriweather"/>
              </a:rPr>
              <a:t>Hohenlohe in the South West of Germany, which was renamed Baden-Wurttemberg</a:t>
            </a:r>
            <a:endParaRPr>
              <a:solidFill>
                <a:srgbClr val="000000"/>
              </a:solidFill>
              <a:latin typeface="Merriweather"/>
              <a:ea typeface="Merriweather"/>
              <a:cs typeface="Merriweather"/>
              <a:sym typeface="Merriweather"/>
            </a:endParaRPr>
          </a:p>
          <a:p>
            <a:pPr indent="-342900" lvl="0" marL="457200" rtl="0" algn="l">
              <a:spcBef>
                <a:spcPts val="0"/>
              </a:spcBef>
              <a:spcAft>
                <a:spcPts val="0"/>
              </a:spcAft>
              <a:buClr>
                <a:srgbClr val="000000"/>
              </a:buClr>
              <a:buSzPts val="1800"/>
              <a:buFont typeface="Merriweather"/>
              <a:buChar char="-"/>
            </a:pPr>
            <a:r>
              <a:rPr lang="en-GB">
                <a:solidFill>
                  <a:srgbClr val="000000"/>
                </a:solidFill>
                <a:latin typeface="Merriweather"/>
                <a:ea typeface="Merriweather"/>
                <a:cs typeface="Merriweather"/>
                <a:sym typeface="Merriweather"/>
              </a:rPr>
              <a:t>Between 1881-1911 there were approximately 1,200 German Butchers in England </a:t>
            </a:r>
            <a:endParaRPr>
              <a:solidFill>
                <a:srgbClr val="000000"/>
              </a:solidFill>
              <a:latin typeface="Merriweather"/>
              <a:ea typeface="Merriweather"/>
              <a:cs typeface="Merriweather"/>
              <a:sym typeface="Merriweather"/>
            </a:endParaRPr>
          </a:p>
          <a:p>
            <a:pPr indent="0" lvl="0" marL="457200" rtl="0" algn="l">
              <a:spcBef>
                <a:spcPts val="1200"/>
              </a:spcBef>
              <a:spcAft>
                <a:spcPts val="120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86" name="Shape 86"/>
        <p:cNvGrpSpPr/>
        <p:nvPr/>
      </p:nvGrpSpPr>
      <p:grpSpPr>
        <a:xfrm>
          <a:off x="0" y="0"/>
          <a:ext cx="0" cy="0"/>
          <a:chOff x="0" y="0"/>
          <a:chExt cx="0" cy="0"/>
        </a:xfrm>
      </p:grpSpPr>
      <p:pic>
        <p:nvPicPr>
          <p:cNvPr id="87" name="Google Shape;87;p18"/>
          <p:cNvPicPr preferRelativeResize="0"/>
          <p:nvPr/>
        </p:nvPicPr>
        <p:blipFill>
          <a:blip r:embed="rId3">
            <a:alphaModFix/>
          </a:blip>
          <a:stretch>
            <a:fillRect/>
          </a:stretch>
        </p:blipFill>
        <p:spPr>
          <a:xfrm>
            <a:off x="55725" y="785525"/>
            <a:ext cx="3061125" cy="4196300"/>
          </a:xfrm>
          <a:prstGeom prst="rect">
            <a:avLst/>
          </a:prstGeom>
          <a:noFill/>
          <a:ln>
            <a:noFill/>
          </a:ln>
        </p:spPr>
      </p:pic>
      <p:sp>
        <p:nvSpPr>
          <p:cNvPr id="88" name="Google Shape;88;p18"/>
          <p:cNvSpPr txBox="1"/>
          <p:nvPr/>
        </p:nvSpPr>
        <p:spPr>
          <a:xfrm>
            <a:off x="3545350" y="1225009"/>
            <a:ext cx="1752000" cy="347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100">
                <a:latin typeface="Merriweather"/>
                <a:ea typeface="Merriweather"/>
                <a:cs typeface="Merriweather"/>
                <a:sym typeface="Merriweather"/>
              </a:rPr>
              <a:t>Sources: </a:t>
            </a:r>
            <a:endParaRPr sz="1100">
              <a:latin typeface="Merriweather"/>
              <a:ea typeface="Merriweather"/>
              <a:cs typeface="Merriweather"/>
              <a:sym typeface="Merriweather"/>
            </a:endParaRPr>
          </a:p>
          <a:p>
            <a:pPr indent="0" lvl="0" marL="0" rtl="0" algn="l">
              <a:spcBef>
                <a:spcPts val="0"/>
              </a:spcBef>
              <a:spcAft>
                <a:spcPts val="0"/>
              </a:spcAft>
              <a:buNone/>
            </a:pPr>
            <a:r>
              <a:t/>
            </a:r>
            <a:endParaRPr sz="1100">
              <a:latin typeface="Merriweather"/>
              <a:ea typeface="Merriweather"/>
              <a:cs typeface="Merriweather"/>
              <a:sym typeface="Merriweather"/>
            </a:endParaRPr>
          </a:p>
          <a:p>
            <a:pPr indent="0" lvl="0" marL="0" rtl="0" algn="l">
              <a:spcBef>
                <a:spcPts val="0"/>
              </a:spcBef>
              <a:spcAft>
                <a:spcPts val="0"/>
              </a:spcAft>
              <a:buNone/>
            </a:pPr>
            <a:r>
              <a:rPr lang="en-GB" sz="1100">
                <a:latin typeface="Merriweather"/>
                <a:ea typeface="Merriweather"/>
                <a:cs typeface="Merriweather"/>
                <a:sym typeface="Merriweather"/>
              </a:rPr>
              <a:t>(Left) </a:t>
            </a:r>
            <a:r>
              <a:rPr lang="en-GB" sz="1100">
                <a:latin typeface="Merriweather"/>
                <a:ea typeface="Merriweather"/>
                <a:cs typeface="Merriweather"/>
                <a:sym typeface="Merriweather"/>
              </a:rPr>
              <a:t>St Crux Tower and Pavement from the Shambles, 1881, by William Richardson, York Art Gallery</a:t>
            </a:r>
            <a:endParaRPr sz="1100">
              <a:latin typeface="Merriweather"/>
              <a:ea typeface="Merriweather"/>
              <a:cs typeface="Merriweather"/>
              <a:sym typeface="Merriweather"/>
            </a:endParaRPr>
          </a:p>
          <a:p>
            <a:pPr indent="0" lvl="0" marL="0" rtl="0" algn="l">
              <a:spcBef>
                <a:spcPts val="0"/>
              </a:spcBef>
              <a:spcAft>
                <a:spcPts val="0"/>
              </a:spcAft>
              <a:buNone/>
            </a:pPr>
            <a:r>
              <a:t/>
            </a:r>
            <a:endParaRPr sz="1100">
              <a:latin typeface="Merriweather"/>
              <a:ea typeface="Merriweather"/>
              <a:cs typeface="Merriweather"/>
              <a:sym typeface="Merriweather"/>
            </a:endParaRPr>
          </a:p>
          <a:p>
            <a:pPr indent="0" lvl="0" marL="0" rtl="0" algn="l">
              <a:spcBef>
                <a:spcPts val="0"/>
              </a:spcBef>
              <a:spcAft>
                <a:spcPts val="0"/>
              </a:spcAft>
              <a:buNone/>
            </a:pPr>
            <a:r>
              <a:rPr lang="en-GB" sz="1100">
                <a:latin typeface="Merriweather"/>
                <a:ea typeface="Merriweather"/>
                <a:cs typeface="Merriweather"/>
                <a:sym typeface="Merriweather"/>
              </a:rPr>
              <a:t>(Right) York St Crux Church pre 1887 demolition, accessed from </a:t>
            </a:r>
            <a:r>
              <a:rPr lang="en-GB" sz="1100" u="sng">
                <a:solidFill>
                  <a:schemeClr val="hlink"/>
                </a:solidFill>
                <a:latin typeface="Merriweather"/>
                <a:ea typeface="Merriweather"/>
                <a:cs typeface="Merriweather"/>
                <a:sym typeface="Merriweather"/>
                <a:hlinkClick r:id="rId4"/>
              </a:rPr>
              <a:t>https://www.yorkpress.co.uk/news/16372033.going-going-gone-6-photos-showing-demolition-st-crux-130-years-ago/</a:t>
            </a:r>
            <a:r>
              <a:rPr lang="en-GB" sz="1100">
                <a:latin typeface="Merriweather"/>
                <a:ea typeface="Merriweather"/>
                <a:cs typeface="Merriweather"/>
                <a:sym typeface="Merriweather"/>
              </a:rPr>
              <a:t> </a:t>
            </a:r>
            <a:endParaRPr sz="1100">
              <a:latin typeface="Merriweather"/>
              <a:ea typeface="Merriweather"/>
              <a:cs typeface="Merriweather"/>
              <a:sym typeface="Merriweather"/>
            </a:endParaRPr>
          </a:p>
        </p:txBody>
      </p:sp>
      <p:pic>
        <p:nvPicPr>
          <p:cNvPr id="89" name="Google Shape;89;p18"/>
          <p:cNvPicPr preferRelativeResize="0"/>
          <p:nvPr/>
        </p:nvPicPr>
        <p:blipFill>
          <a:blip r:embed="rId5">
            <a:alphaModFix/>
          </a:blip>
          <a:stretch>
            <a:fillRect/>
          </a:stretch>
        </p:blipFill>
        <p:spPr>
          <a:xfrm>
            <a:off x="5725850" y="505881"/>
            <a:ext cx="3314601" cy="4480268"/>
          </a:xfrm>
          <a:prstGeom prst="rect">
            <a:avLst/>
          </a:prstGeom>
          <a:noFill/>
          <a:ln>
            <a:noFill/>
          </a:ln>
        </p:spPr>
      </p:pic>
      <p:sp>
        <p:nvSpPr>
          <p:cNvPr id="90" name="Google Shape;90;p18"/>
          <p:cNvSpPr txBox="1"/>
          <p:nvPr/>
        </p:nvSpPr>
        <p:spPr>
          <a:xfrm>
            <a:off x="2496148" y="1"/>
            <a:ext cx="3609600" cy="76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900">
                <a:latin typeface="Merriweather"/>
                <a:ea typeface="Merriweather"/>
                <a:cs typeface="Merriweather"/>
                <a:sym typeface="Merriweather"/>
              </a:rPr>
              <a:t>The church where Ethel’s parents were married</a:t>
            </a:r>
            <a:r>
              <a:rPr b="1" lang="en-GB" sz="1900"/>
              <a:t> </a:t>
            </a:r>
            <a:endParaRPr b="1" sz="19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94" name="Shape 94"/>
        <p:cNvGrpSpPr/>
        <p:nvPr/>
      </p:nvGrpSpPr>
      <p:grpSpPr>
        <a:xfrm>
          <a:off x="0" y="0"/>
          <a:ext cx="0" cy="0"/>
          <a:chOff x="0" y="0"/>
          <a:chExt cx="0" cy="0"/>
        </a:xfrm>
      </p:grpSpPr>
      <p:pic>
        <p:nvPicPr>
          <p:cNvPr id="95" name="Google Shape;95;p19"/>
          <p:cNvPicPr preferRelativeResize="0"/>
          <p:nvPr/>
        </p:nvPicPr>
        <p:blipFill>
          <a:blip r:embed="rId3">
            <a:alphaModFix/>
          </a:blip>
          <a:stretch>
            <a:fillRect/>
          </a:stretch>
        </p:blipFill>
        <p:spPr>
          <a:xfrm>
            <a:off x="152400" y="152400"/>
            <a:ext cx="3866050" cy="4838698"/>
          </a:xfrm>
          <a:prstGeom prst="rect">
            <a:avLst/>
          </a:prstGeom>
          <a:noFill/>
          <a:ln>
            <a:noFill/>
          </a:ln>
        </p:spPr>
      </p:pic>
      <p:sp>
        <p:nvSpPr>
          <p:cNvPr id="96" name="Google Shape;96;p19"/>
          <p:cNvSpPr txBox="1"/>
          <p:nvPr/>
        </p:nvSpPr>
        <p:spPr>
          <a:xfrm>
            <a:off x="4136147" y="305250"/>
            <a:ext cx="3494700" cy="453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GB" sz="1600">
                <a:solidFill>
                  <a:schemeClr val="dk1"/>
                </a:solidFill>
                <a:latin typeface="Merriweather"/>
                <a:ea typeface="Merriweather"/>
                <a:cs typeface="Merriweather"/>
                <a:sym typeface="Merriweather"/>
              </a:rPr>
              <a:t>Ethel is listed as 4 years old at the time of her parents naturalisation.</a:t>
            </a:r>
            <a:endParaRPr b="1" sz="1600">
              <a:latin typeface="Merriweather"/>
              <a:ea typeface="Merriweather"/>
              <a:cs typeface="Merriweather"/>
              <a:sym typeface="Merriweather"/>
            </a:endParaRPr>
          </a:p>
          <a:p>
            <a:pPr indent="0" lvl="0" marL="0" rtl="0" algn="l">
              <a:spcBef>
                <a:spcPts val="0"/>
              </a:spcBef>
              <a:spcAft>
                <a:spcPts val="0"/>
              </a:spcAft>
              <a:buNone/>
            </a:pPr>
            <a:r>
              <a:t/>
            </a:r>
            <a:endParaRPr>
              <a:latin typeface="Merriweather"/>
              <a:ea typeface="Merriweather"/>
              <a:cs typeface="Merriweather"/>
              <a:sym typeface="Merriweather"/>
            </a:endParaRPr>
          </a:p>
          <a:p>
            <a:pPr indent="0" lvl="0" marL="0" rtl="0" algn="l">
              <a:spcBef>
                <a:spcPts val="0"/>
              </a:spcBef>
              <a:spcAft>
                <a:spcPts val="0"/>
              </a:spcAft>
              <a:buNone/>
            </a:pPr>
            <a:r>
              <a:t/>
            </a:r>
            <a:endParaRPr>
              <a:latin typeface="Merriweather"/>
              <a:ea typeface="Merriweather"/>
              <a:cs typeface="Merriweather"/>
              <a:sym typeface="Merriweather"/>
            </a:endParaRPr>
          </a:p>
          <a:p>
            <a:pPr indent="0" lvl="0" marL="0" rtl="0" algn="l">
              <a:spcBef>
                <a:spcPts val="0"/>
              </a:spcBef>
              <a:spcAft>
                <a:spcPts val="0"/>
              </a:spcAft>
              <a:buNone/>
            </a:pPr>
            <a:r>
              <a:t/>
            </a:r>
            <a:endParaRPr>
              <a:latin typeface="Merriweather"/>
              <a:ea typeface="Merriweather"/>
              <a:cs typeface="Merriweather"/>
              <a:sym typeface="Merriweather"/>
            </a:endParaRPr>
          </a:p>
          <a:p>
            <a:pPr indent="0" lvl="0" marL="0" rtl="0" algn="l">
              <a:spcBef>
                <a:spcPts val="0"/>
              </a:spcBef>
              <a:spcAft>
                <a:spcPts val="0"/>
              </a:spcAft>
              <a:buNone/>
            </a:pPr>
            <a:r>
              <a:t/>
            </a:r>
            <a:endParaRPr>
              <a:latin typeface="Merriweather"/>
              <a:ea typeface="Merriweather"/>
              <a:cs typeface="Merriweather"/>
              <a:sym typeface="Merriweather"/>
            </a:endParaRPr>
          </a:p>
          <a:p>
            <a:pPr indent="0" lvl="0" marL="0" rtl="0" algn="l">
              <a:spcBef>
                <a:spcPts val="0"/>
              </a:spcBef>
              <a:spcAft>
                <a:spcPts val="0"/>
              </a:spcAft>
              <a:buNone/>
            </a:pPr>
            <a:r>
              <a:t/>
            </a:r>
            <a:endParaRPr>
              <a:latin typeface="Merriweather"/>
              <a:ea typeface="Merriweather"/>
              <a:cs typeface="Merriweather"/>
              <a:sym typeface="Merriweather"/>
            </a:endParaRPr>
          </a:p>
          <a:p>
            <a:pPr indent="0" lvl="0" marL="0" rtl="0" algn="l">
              <a:spcBef>
                <a:spcPts val="0"/>
              </a:spcBef>
              <a:spcAft>
                <a:spcPts val="0"/>
              </a:spcAft>
              <a:buNone/>
            </a:pPr>
            <a:r>
              <a:t/>
            </a:r>
            <a:endParaRPr>
              <a:latin typeface="Merriweather"/>
              <a:ea typeface="Merriweather"/>
              <a:cs typeface="Merriweather"/>
              <a:sym typeface="Merriweather"/>
            </a:endParaRPr>
          </a:p>
          <a:p>
            <a:pPr indent="0" lvl="0" marL="0" rtl="0" algn="l">
              <a:spcBef>
                <a:spcPts val="0"/>
              </a:spcBef>
              <a:spcAft>
                <a:spcPts val="0"/>
              </a:spcAft>
              <a:buNone/>
            </a:pPr>
            <a:r>
              <a:t/>
            </a:r>
            <a:endParaRPr>
              <a:latin typeface="Merriweather"/>
              <a:ea typeface="Merriweather"/>
              <a:cs typeface="Merriweather"/>
              <a:sym typeface="Merriweather"/>
            </a:endParaRPr>
          </a:p>
          <a:p>
            <a:pPr indent="0" lvl="0" marL="0" rtl="0" algn="l">
              <a:spcBef>
                <a:spcPts val="0"/>
              </a:spcBef>
              <a:spcAft>
                <a:spcPts val="0"/>
              </a:spcAft>
              <a:buNone/>
            </a:pPr>
            <a:r>
              <a:t/>
            </a:r>
            <a:endParaRPr>
              <a:latin typeface="Merriweather"/>
              <a:ea typeface="Merriweather"/>
              <a:cs typeface="Merriweather"/>
              <a:sym typeface="Merriweather"/>
            </a:endParaRPr>
          </a:p>
          <a:p>
            <a:pPr indent="0" lvl="0" marL="0" rtl="0" algn="l">
              <a:spcBef>
                <a:spcPts val="0"/>
              </a:spcBef>
              <a:spcAft>
                <a:spcPts val="0"/>
              </a:spcAft>
              <a:buNone/>
            </a:pPr>
            <a:r>
              <a:t/>
            </a:r>
            <a:endParaRPr>
              <a:latin typeface="Merriweather"/>
              <a:ea typeface="Merriweather"/>
              <a:cs typeface="Merriweather"/>
              <a:sym typeface="Merriweather"/>
            </a:endParaRPr>
          </a:p>
          <a:p>
            <a:pPr indent="0" lvl="0" marL="0" rtl="0" algn="l">
              <a:spcBef>
                <a:spcPts val="0"/>
              </a:spcBef>
              <a:spcAft>
                <a:spcPts val="0"/>
              </a:spcAft>
              <a:buNone/>
            </a:pPr>
            <a:r>
              <a:t/>
            </a:r>
            <a:endParaRPr>
              <a:latin typeface="Merriweather"/>
              <a:ea typeface="Merriweather"/>
              <a:cs typeface="Merriweather"/>
              <a:sym typeface="Merriweather"/>
            </a:endParaRPr>
          </a:p>
          <a:p>
            <a:pPr indent="0" lvl="0" marL="0" rtl="0" algn="l">
              <a:spcBef>
                <a:spcPts val="0"/>
              </a:spcBef>
              <a:spcAft>
                <a:spcPts val="0"/>
              </a:spcAft>
              <a:buNone/>
            </a:pPr>
            <a:r>
              <a:t/>
            </a:r>
            <a:endParaRPr>
              <a:latin typeface="Merriweather"/>
              <a:ea typeface="Merriweather"/>
              <a:cs typeface="Merriweather"/>
              <a:sym typeface="Merriweather"/>
            </a:endParaRPr>
          </a:p>
          <a:p>
            <a:pPr indent="0" lvl="0" marL="0" rtl="0" algn="l">
              <a:spcBef>
                <a:spcPts val="0"/>
              </a:spcBef>
              <a:spcAft>
                <a:spcPts val="0"/>
              </a:spcAft>
              <a:buNone/>
            </a:pPr>
            <a:r>
              <a:t/>
            </a:r>
            <a:endParaRPr>
              <a:latin typeface="Merriweather"/>
              <a:ea typeface="Merriweather"/>
              <a:cs typeface="Merriweather"/>
              <a:sym typeface="Merriweather"/>
            </a:endParaRPr>
          </a:p>
          <a:p>
            <a:pPr indent="0" lvl="0" marL="0" rtl="0" algn="l">
              <a:spcBef>
                <a:spcPts val="0"/>
              </a:spcBef>
              <a:spcAft>
                <a:spcPts val="0"/>
              </a:spcAft>
              <a:buNone/>
            </a:pPr>
            <a:r>
              <a:rPr lang="en-GB">
                <a:latin typeface="Merriweather"/>
                <a:ea typeface="Merriweather"/>
                <a:cs typeface="Merriweather"/>
                <a:sym typeface="Merriweather"/>
              </a:rPr>
              <a:t>Source: John Christian Steigmann</a:t>
            </a:r>
            <a:endParaRPr>
              <a:latin typeface="Merriweather"/>
              <a:ea typeface="Merriweather"/>
              <a:cs typeface="Merriweather"/>
              <a:sym typeface="Merriweather"/>
            </a:endParaRPr>
          </a:p>
          <a:p>
            <a:pPr indent="0" lvl="0" marL="0" rtl="0" algn="l">
              <a:spcBef>
                <a:spcPts val="0"/>
              </a:spcBef>
              <a:spcAft>
                <a:spcPts val="0"/>
              </a:spcAft>
              <a:buNone/>
            </a:pPr>
            <a:r>
              <a:rPr lang="en-GB">
                <a:latin typeface="Merriweather"/>
                <a:ea typeface="Merriweather"/>
                <a:cs typeface="Merriweather"/>
                <a:sym typeface="Merriweather"/>
              </a:rPr>
              <a:t> in the UK, Naturalisation Certificates and Declarations, 1870-1916 </a:t>
            </a:r>
            <a:r>
              <a:rPr lang="en-GB">
                <a:latin typeface="Merriweather"/>
                <a:ea typeface="Merriweather"/>
                <a:cs typeface="Merriweather"/>
                <a:sym typeface="Merriweather"/>
              </a:rPr>
              <a:t>accessed from Ancestry.com</a:t>
            </a:r>
            <a:endParaRPr>
              <a:latin typeface="Merriweather"/>
              <a:ea typeface="Merriweather"/>
              <a:cs typeface="Merriweather"/>
              <a:sym typeface="Merriweather"/>
            </a:endParaRPr>
          </a:p>
          <a:p>
            <a:pPr indent="0" lvl="0" marL="0" rtl="0" algn="l">
              <a:spcBef>
                <a:spcPts val="0"/>
              </a:spcBef>
              <a:spcAft>
                <a:spcPts val="0"/>
              </a:spcAft>
              <a:buNone/>
            </a:pPr>
            <a:r>
              <a:t/>
            </a:r>
            <a:endParaRPr>
              <a:latin typeface="Merriweather"/>
              <a:ea typeface="Merriweather"/>
              <a:cs typeface="Merriweather"/>
              <a:sym typeface="Merriweathe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00" name="Shape 100"/>
        <p:cNvGrpSpPr/>
        <p:nvPr/>
      </p:nvGrpSpPr>
      <p:grpSpPr>
        <a:xfrm>
          <a:off x="0" y="0"/>
          <a:ext cx="0" cy="0"/>
          <a:chOff x="0" y="0"/>
          <a:chExt cx="0" cy="0"/>
        </a:xfrm>
      </p:grpSpPr>
      <p:sp>
        <p:nvSpPr>
          <p:cNvPr id="101" name="Google Shape;101;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a:latin typeface="Merriweather"/>
                <a:ea typeface="Merriweather"/>
                <a:cs typeface="Merriweather"/>
                <a:sym typeface="Merriweather"/>
              </a:rPr>
              <a:t>Family Life in York</a:t>
            </a:r>
            <a:endParaRPr b="1">
              <a:latin typeface="Merriweather"/>
              <a:ea typeface="Merriweather"/>
              <a:cs typeface="Merriweather"/>
              <a:sym typeface="Merriweather"/>
            </a:endParaRPr>
          </a:p>
        </p:txBody>
      </p:sp>
      <p:sp>
        <p:nvSpPr>
          <p:cNvPr id="102" name="Google Shape;102;p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rgbClr val="000000"/>
              </a:buClr>
              <a:buSzPts val="1800"/>
              <a:buFont typeface="Merriweather"/>
              <a:buChar char="-"/>
            </a:pPr>
            <a:r>
              <a:rPr lang="en-GB">
                <a:solidFill>
                  <a:srgbClr val="000000"/>
                </a:solidFill>
                <a:latin typeface="Merriweather"/>
                <a:ea typeface="Merriweather"/>
                <a:cs typeface="Merriweather"/>
                <a:sym typeface="Merriweather"/>
              </a:rPr>
              <a:t>Ethel was one of 8 children </a:t>
            </a:r>
            <a:endParaRPr>
              <a:solidFill>
                <a:srgbClr val="000000"/>
              </a:solidFill>
              <a:latin typeface="Merriweather"/>
              <a:ea typeface="Merriweather"/>
              <a:cs typeface="Merriweather"/>
              <a:sym typeface="Merriweather"/>
            </a:endParaRPr>
          </a:p>
          <a:p>
            <a:pPr indent="-342900" lvl="0" marL="457200" rtl="0" algn="l">
              <a:spcBef>
                <a:spcPts val="0"/>
              </a:spcBef>
              <a:spcAft>
                <a:spcPts val="0"/>
              </a:spcAft>
              <a:buClr>
                <a:srgbClr val="000000"/>
              </a:buClr>
              <a:buSzPts val="1800"/>
              <a:buFont typeface="Merriweather"/>
              <a:buChar char="-"/>
            </a:pPr>
            <a:r>
              <a:rPr lang="en-GB">
                <a:solidFill>
                  <a:srgbClr val="000000"/>
                </a:solidFill>
                <a:latin typeface="Merriweather"/>
                <a:ea typeface="Merriweather"/>
                <a:cs typeface="Merriweather"/>
                <a:sym typeface="Merriweather"/>
              </a:rPr>
              <a:t>She was born at her father’s </a:t>
            </a:r>
            <a:r>
              <a:rPr lang="en-GB">
                <a:solidFill>
                  <a:srgbClr val="000000"/>
                </a:solidFill>
                <a:latin typeface="Merriweather"/>
                <a:ea typeface="Merriweather"/>
                <a:cs typeface="Merriweather"/>
                <a:sym typeface="Merriweather"/>
              </a:rPr>
              <a:t>butchers on 14 Bridge street where the family also lived </a:t>
            </a:r>
            <a:endParaRPr>
              <a:solidFill>
                <a:srgbClr val="000000"/>
              </a:solidFill>
              <a:latin typeface="Merriweather"/>
              <a:ea typeface="Merriweather"/>
              <a:cs typeface="Merriweather"/>
              <a:sym typeface="Merriweather"/>
            </a:endParaRPr>
          </a:p>
          <a:p>
            <a:pPr indent="-342900" lvl="0" marL="457200" rtl="0" algn="l">
              <a:spcBef>
                <a:spcPts val="0"/>
              </a:spcBef>
              <a:spcAft>
                <a:spcPts val="0"/>
              </a:spcAft>
              <a:buClr>
                <a:srgbClr val="000000"/>
              </a:buClr>
              <a:buSzPts val="1800"/>
              <a:buFont typeface="Merriweather"/>
              <a:buChar char="-"/>
            </a:pPr>
            <a:r>
              <a:rPr lang="en-GB">
                <a:solidFill>
                  <a:srgbClr val="000000"/>
                </a:solidFill>
                <a:latin typeface="Merriweather"/>
                <a:ea typeface="Merriweather"/>
                <a:cs typeface="Merriweather"/>
                <a:sym typeface="Merriweather"/>
              </a:rPr>
              <a:t>John Christian Steigman[n] was an overseer of Micklegate and part of the Royal Agricultural Society </a:t>
            </a:r>
            <a:endParaRPr>
              <a:solidFill>
                <a:srgbClr val="000000"/>
              </a:solidFill>
              <a:latin typeface="Merriweather"/>
              <a:ea typeface="Merriweather"/>
              <a:cs typeface="Merriweather"/>
              <a:sym typeface="Merriweathe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06" name="Shape 106"/>
        <p:cNvGrpSpPr/>
        <p:nvPr/>
      </p:nvGrpSpPr>
      <p:grpSpPr>
        <a:xfrm>
          <a:off x="0" y="0"/>
          <a:ext cx="0" cy="0"/>
          <a:chOff x="0" y="0"/>
          <a:chExt cx="0" cy="0"/>
        </a:xfrm>
      </p:grpSpPr>
      <p:pic>
        <p:nvPicPr>
          <p:cNvPr id="107" name="Google Shape;107;p21"/>
          <p:cNvPicPr preferRelativeResize="0"/>
          <p:nvPr/>
        </p:nvPicPr>
        <p:blipFill rotWithShape="1">
          <a:blip r:embed="rId3">
            <a:alphaModFix/>
          </a:blip>
          <a:srcRect b="10260" l="7224" r="9163" t="5151"/>
          <a:stretch/>
        </p:blipFill>
        <p:spPr>
          <a:xfrm>
            <a:off x="262625" y="40450"/>
            <a:ext cx="2903825" cy="5062600"/>
          </a:xfrm>
          <a:prstGeom prst="rect">
            <a:avLst/>
          </a:prstGeom>
          <a:noFill/>
          <a:ln>
            <a:noFill/>
          </a:ln>
        </p:spPr>
      </p:pic>
      <p:pic>
        <p:nvPicPr>
          <p:cNvPr id="108" name="Google Shape;108;p21"/>
          <p:cNvPicPr preferRelativeResize="0"/>
          <p:nvPr/>
        </p:nvPicPr>
        <p:blipFill rotWithShape="1">
          <a:blip r:embed="rId3">
            <a:alphaModFix/>
          </a:blip>
          <a:srcRect b="27650" l="45532" r="9160" t="63833"/>
          <a:stretch/>
        </p:blipFill>
        <p:spPr>
          <a:xfrm>
            <a:off x="3881977" y="1399901"/>
            <a:ext cx="4529801" cy="1467374"/>
          </a:xfrm>
          <a:prstGeom prst="rect">
            <a:avLst/>
          </a:prstGeom>
          <a:noFill/>
          <a:ln>
            <a:noFill/>
          </a:ln>
        </p:spPr>
      </p:pic>
      <p:cxnSp>
        <p:nvCxnSpPr>
          <p:cNvPr id="109" name="Google Shape;109;p21"/>
          <p:cNvCxnSpPr/>
          <p:nvPr/>
        </p:nvCxnSpPr>
        <p:spPr>
          <a:xfrm>
            <a:off x="4216750" y="1451925"/>
            <a:ext cx="3537000" cy="0"/>
          </a:xfrm>
          <a:prstGeom prst="straightConnector1">
            <a:avLst/>
          </a:prstGeom>
          <a:noFill/>
          <a:ln cap="flat" cmpd="sng" w="9525">
            <a:solidFill>
              <a:srgbClr val="A64D79"/>
            </a:solidFill>
            <a:prstDash val="solid"/>
            <a:round/>
            <a:headEnd len="med" w="med" type="none"/>
            <a:tailEnd len="med" w="med" type="none"/>
          </a:ln>
        </p:spPr>
      </p:cxnSp>
      <p:sp>
        <p:nvSpPr>
          <p:cNvPr id="110" name="Google Shape;110;p21"/>
          <p:cNvSpPr/>
          <p:nvPr/>
        </p:nvSpPr>
        <p:spPr>
          <a:xfrm>
            <a:off x="1373833" y="1652725"/>
            <a:ext cx="1766675" cy="2830575"/>
          </a:xfrm>
          <a:custGeom>
            <a:rect b="b" l="l" r="r" t="t"/>
            <a:pathLst>
              <a:path extrusionOk="0" h="113223" w="70667">
                <a:moveTo>
                  <a:pt x="44519" y="0"/>
                </a:moveTo>
                <a:cubicBezTo>
                  <a:pt x="33887" y="0"/>
                  <a:pt x="22090" y="7173"/>
                  <a:pt x="17334" y="16681"/>
                </a:cubicBezTo>
                <a:cubicBezTo>
                  <a:pt x="14496" y="22355"/>
                  <a:pt x="7752" y="25972"/>
                  <a:pt x="6213" y="32127"/>
                </a:cubicBezTo>
                <a:cubicBezTo>
                  <a:pt x="4175" y="40277"/>
                  <a:pt x="5932" y="49852"/>
                  <a:pt x="1270" y="56841"/>
                </a:cubicBezTo>
                <a:cubicBezTo>
                  <a:pt x="-2971" y="63199"/>
                  <a:pt x="4977" y="71669"/>
                  <a:pt x="6831" y="79083"/>
                </a:cubicBezTo>
                <a:cubicBezTo>
                  <a:pt x="10101" y="92162"/>
                  <a:pt x="16902" y="108181"/>
                  <a:pt x="29691" y="112446"/>
                </a:cubicBezTo>
                <a:cubicBezTo>
                  <a:pt x="33403" y="113684"/>
                  <a:pt x="37517" y="112446"/>
                  <a:pt x="41430" y="112446"/>
                </a:cubicBezTo>
                <a:cubicBezTo>
                  <a:pt x="45137" y="112446"/>
                  <a:pt x="49236" y="114104"/>
                  <a:pt x="52551" y="112446"/>
                </a:cubicBezTo>
                <a:cubicBezTo>
                  <a:pt x="55688" y="110877"/>
                  <a:pt x="56867" y="106894"/>
                  <a:pt x="59347" y="104414"/>
                </a:cubicBezTo>
                <a:cubicBezTo>
                  <a:pt x="62378" y="101384"/>
                  <a:pt x="65722" y="98068"/>
                  <a:pt x="66761" y="93911"/>
                </a:cubicBezTo>
                <a:cubicBezTo>
                  <a:pt x="74603" y="62542"/>
                  <a:pt x="72528" y="617"/>
                  <a:pt x="40194" y="617"/>
                </a:cubicBezTo>
              </a:path>
            </a:pathLst>
          </a:custGeom>
          <a:noFill/>
          <a:ln cap="flat" cmpd="sng" w="9525">
            <a:solidFill>
              <a:srgbClr val="A64D79"/>
            </a:solidFill>
            <a:prstDash val="solid"/>
            <a:round/>
            <a:headEnd len="med" w="med" type="none"/>
            <a:tailEnd len="med" w="med" type="none"/>
          </a:ln>
        </p:spPr>
      </p:sp>
      <p:sp>
        <p:nvSpPr>
          <p:cNvPr id="111" name="Google Shape;111;p21"/>
          <p:cNvSpPr txBox="1"/>
          <p:nvPr/>
        </p:nvSpPr>
        <p:spPr>
          <a:xfrm>
            <a:off x="3946450" y="3071175"/>
            <a:ext cx="40776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Merriweather"/>
                <a:ea typeface="Merriweather"/>
                <a:cs typeface="Merriweather"/>
                <a:sym typeface="Merriweather"/>
              </a:rPr>
              <a:t>Source: White’s Directory of York 1895, accessed from University of Leicester Special Collections online</a:t>
            </a:r>
            <a:endParaRPr>
              <a:latin typeface="Merriweather"/>
              <a:ea typeface="Merriweather"/>
              <a:cs typeface="Merriweather"/>
              <a:sym typeface="Merriweather"/>
            </a:endParaRPr>
          </a:p>
        </p:txBody>
      </p:sp>
      <p:pic>
        <p:nvPicPr>
          <p:cNvPr id="112" name="Google Shape;112;p21"/>
          <p:cNvPicPr preferRelativeResize="0"/>
          <p:nvPr/>
        </p:nvPicPr>
        <p:blipFill rotWithShape="1">
          <a:blip r:embed="rId4">
            <a:alphaModFix/>
          </a:blip>
          <a:srcRect b="77597" l="0" r="22057" t="18727"/>
          <a:stretch/>
        </p:blipFill>
        <p:spPr>
          <a:xfrm>
            <a:off x="3281050" y="4106375"/>
            <a:ext cx="5731650" cy="432525"/>
          </a:xfrm>
          <a:prstGeom prst="rect">
            <a:avLst/>
          </a:prstGeom>
          <a:noFill/>
          <a:ln>
            <a:noFill/>
          </a:ln>
        </p:spPr>
      </p:pic>
      <p:sp>
        <p:nvSpPr>
          <p:cNvPr id="113" name="Google Shape;113;p21"/>
          <p:cNvSpPr txBox="1"/>
          <p:nvPr/>
        </p:nvSpPr>
        <p:spPr>
          <a:xfrm>
            <a:off x="3881975" y="208850"/>
            <a:ext cx="51648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700">
                <a:latin typeface="Merriweather"/>
                <a:ea typeface="Merriweather"/>
                <a:cs typeface="Merriweather"/>
                <a:sym typeface="Merriweather"/>
              </a:rPr>
              <a:t>Evidence of Steigman[n]’s butchers in the York Directory </a:t>
            </a:r>
            <a:endParaRPr b="1" sz="1700">
              <a:latin typeface="Merriweather"/>
              <a:ea typeface="Merriweather"/>
              <a:cs typeface="Merriweather"/>
              <a:sym typeface="Merriweathe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276EE1950274418942B12A3F0889DB" ma:contentTypeVersion="13" ma:contentTypeDescription="Create a new document." ma:contentTypeScope="" ma:versionID="a7a8ffec9855ce2747d62c8b1695e92e">
  <xsd:schema xmlns:xsd="http://www.w3.org/2001/XMLSchema" xmlns:xs="http://www.w3.org/2001/XMLSchema" xmlns:p="http://schemas.microsoft.com/office/2006/metadata/properties" xmlns:ns2="0c420eb2-a4d4-4918-9091-ec45bffa12fb" xmlns:ns3="04db84b9-c3df-47a6-b89c-efbde5cfa114" targetNamespace="http://schemas.microsoft.com/office/2006/metadata/properties" ma:root="true" ma:fieldsID="8bae97eb9ad50d8dfb6cc8b2f38dbe3f" ns2:_="" ns3:_="">
    <xsd:import namespace="0c420eb2-a4d4-4918-9091-ec45bffa12fb"/>
    <xsd:import namespace="04db84b9-c3df-47a6-b89c-efbde5cfa11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420eb2-a4d4-4918-9091-ec45bffa12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4db84b9-c3df-47a6-b89c-efbde5cfa11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8BC5835-4C21-41A6-B4E2-C715E73CB64F}"/>
</file>

<file path=customXml/itemProps2.xml><?xml version="1.0" encoding="utf-8"?>
<ds:datastoreItem xmlns:ds="http://schemas.openxmlformats.org/officeDocument/2006/customXml" ds:itemID="{DC295758-2492-4D3E-83C2-B7AE26F50FFF}"/>
</file>

<file path=customXml/itemProps3.xml><?xml version="1.0" encoding="utf-8"?>
<ds:datastoreItem xmlns:ds="http://schemas.openxmlformats.org/officeDocument/2006/customXml" ds:itemID="{8CCC0609-3F5D-4385-BD2D-FC6740E86B23}"/>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0x010100A9276EE1950274418942B12A3F0889DB</vt:lpwstr>
  </property>
</Properties>
</file>