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Nunito-bold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Nunito-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Nunito-bold.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Nunito-regular.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02cf37af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02cf37af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Born to Emily Catherine Cowling and Henry Vaughan Palmer</a:t>
            </a:r>
            <a:endParaRPr/>
          </a:p>
          <a:p>
            <a:pPr indent="-298450" lvl="0" marL="457200" rtl="0" algn="l">
              <a:spcBef>
                <a:spcPts val="0"/>
              </a:spcBef>
              <a:spcAft>
                <a:spcPts val="0"/>
              </a:spcAft>
              <a:buSzPts val="1100"/>
              <a:buChar char="-"/>
            </a:pPr>
            <a:r>
              <a:rPr lang="en-GB"/>
              <a:t>Married her husband February 26th 1884 in St Oswald’s Church, Fulford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02e4cea1f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02e4cea1f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465d0a5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0465d0a5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First published in a York newspaper</a:t>
            </a:r>
            <a:endParaRPr/>
          </a:p>
          <a:p>
            <a:pPr indent="-298450" lvl="0" marL="457200" rtl="0" algn="l">
              <a:spcBef>
                <a:spcPts val="0"/>
              </a:spcBef>
              <a:spcAft>
                <a:spcPts val="0"/>
              </a:spcAft>
              <a:buSzPts val="1100"/>
              <a:buChar char="-"/>
            </a:pPr>
            <a:r>
              <a:rPr lang="en-GB"/>
              <a:t>As her father had been and officer in the Royal Artillery before becoming a rector, she was surrounded by army men from a young age - this is where she got a lot of her inspiration from</a:t>
            </a:r>
            <a:endParaRPr/>
          </a:p>
          <a:p>
            <a:pPr indent="-298450" lvl="0" marL="457200" rtl="0" algn="l">
              <a:spcBef>
                <a:spcPts val="0"/>
              </a:spcBef>
              <a:spcAft>
                <a:spcPts val="0"/>
              </a:spcAft>
              <a:buSzPts val="1100"/>
              <a:buChar char="-"/>
            </a:pPr>
            <a:r>
              <a:rPr lang="en-GB"/>
              <a:t>She had to write under a male pseudonym as publishers thought that military fiction written by a woman wouldn’t sell</a:t>
            </a:r>
            <a:endParaRPr/>
          </a:p>
          <a:p>
            <a:pPr indent="-298450" lvl="0" marL="457200" rtl="0" algn="l">
              <a:spcBef>
                <a:spcPts val="0"/>
              </a:spcBef>
              <a:spcAft>
                <a:spcPts val="0"/>
              </a:spcAft>
              <a:buSzPts val="1100"/>
              <a:buChar char="-"/>
            </a:pPr>
            <a:r>
              <a:rPr lang="en-GB"/>
              <a:t>Bootle’s baby was her most famous book, selling 2 million copies in 10 years</a:t>
            </a:r>
            <a:endParaRPr/>
          </a:p>
          <a:p>
            <a:pPr indent="-298450" lvl="0" marL="457200" rtl="0" algn="l">
              <a:spcBef>
                <a:spcPts val="0"/>
              </a:spcBef>
              <a:spcAft>
                <a:spcPts val="0"/>
              </a:spcAft>
              <a:buSzPts val="1100"/>
              <a:buChar char="-"/>
            </a:pPr>
            <a:r>
              <a:rPr lang="en-GB"/>
              <a:t>She started the Golden Gates magazine in 1891, which was later renamed to Winter’s Weekly</a:t>
            </a:r>
            <a:endParaRPr/>
          </a:p>
          <a:p>
            <a:pPr indent="-298450" lvl="0" marL="457200" rtl="0" algn="l">
              <a:spcBef>
                <a:spcPts val="0"/>
              </a:spcBef>
              <a:spcAft>
                <a:spcPts val="0"/>
              </a:spcAft>
              <a:buSzPts val="1100"/>
              <a:buChar char="-"/>
            </a:pPr>
            <a:r>
              <a:rPr lang="en-GB"/>
              <a:t>She was well-known in journalistic circles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0465d0a5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0465d0a5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She settled in London in order to continue with her journalistic pursuits</a:t>
            </a:r>
            <a:endParaRPr/>
          </a:p>
          <a:p>
            <a:pPr indent="-298450" lvl="0" marL="457200" rtl="0" algn="l">
              <a:spcBef>
                <a:spcPts val="0"/>
              </a:spcBef>
              <a:spcAft>
                <a:spcPts val="0"/>
              </a:spcAft>
              <a:buSzPts val="1100"/>
              <a:buChar char="-"/>
            </a:pPr>
            <a:r>
              <a:rPr lang="en-GB"/>
              <a:t>She spent a lot of her time doing charity work, and would help to raise money for poor individuals in need, as well as campaigning against vivisection (operating on animals for experimental purpose), and the anti-crinoline league</a:t>
            </a:r>
            <a:endParaRPr/>
          </a:p>
          <a:p>
            <a:pPr indent="-298450" lvl="0" marL="457200" rtl="0" algn="l">
              <a:spcBef>
                <a:spcPts val="0"/>
              </a:spcBef>
              <a:spcAft>
                <a:spcPts val="0"/>
              </a:spcAft>
              <a:buSzPts val="1100"/>
              <a:buChar char="-"/>
            </a:pPr>
            <a:r>
              <a:rPr lang="en-GB"/>
              <a:t>She became good friends with art critic and author John Ruskin, who was a great admirer of her work. He said that she was “the author to whom we owe the most finished and faithful rendering ever yet given of the character of the British soldier” and was godfather to two of her children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2e4cea1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02e4cea1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A doctor advised the family move to Dieppe due to her husband’s poor health</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She taught herself french by visiting weekly auctions, and dedicated herself to learning about french art, law and chemistry</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She was apparently presented by the mayor of Dieppe with a diamond ring in recognition of her services to the town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It was in Dieppe she grew close with Oscar Wilde, who she became friends with whilst many of the English ostracized him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465d0a5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0465d0a5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0465d0a5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0465d0a5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02d2027e49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02d2027e49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4856c29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4856c29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4856c2906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4856c2906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4856c2906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4856c2906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4856c2906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4856c2906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49c9efd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49c9efd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49c9efd7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049c9efd7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49c9efd7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049c9efd7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49c9efd7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049c9efd7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257600"/>
            <a:ext cx="7505700" cy="318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91350" y="568300"/>
            <a:ext cx="5361300" cy="52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2000"/>
              <a:t>HERStory Project Presentation - Team 5</a:t>
            </a:r>
            <a:endParaRPr sz="2000"/>
          </a:p>
        </p:txBody>
      </p:sp>
      <p:sp>
        <p:nvSpPr>
          <p:cNvPr id="129" name="Google Shape;129;p13"/>
          <p:cNvSpPr txBox="1"/>
          <p:nvPr>
            <p:ph idx="1" type="subTitle"/>
          </p:nvPr>
        </p:nvSpPr>
        <p:spPr>
          <a:xfrm>
            <a:off x="2271450" y="3322725"/>
            <a:ext cx="4601100" cy="814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1500"/>
              <a:t>Presented by: Hannah Krull, Sophie Davies, Emily Bowen, Maria </a:t>
            </a:r>
            <a:r>
              <a:rPr lang="en-GB" sz="1500"/>
              <a:t>Witczak</a:t>
            </a:r>
            <a:endParaRPr sz="1900"/>
          </a:p>
        </p:txBody>
      </p:sp>
      <p:sp>
        <p:nvSpPr>
          <p:cNvPr id="130" name="Google Shape;130;p13"/>
          <p:cNvSpPr txBox="1"/>
          <p:nvPr>
            <p:ph type="ctrTitle"/>
          </p:nvPr>
        </p:nvSpPr>
        <p:spPr>
          <a:xfrm>
            <a:off x="1891353" y="152798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GB" sz="3620"/>
              <a:t>Winifred Rowntree</a:t>
            </a:r>
            <a:endParaRPr b="1" sz="3620"/>
          </a:p>
          <a:p>
            <a:pPr indent="0" lvl="0" marL="0" rtl="0" algn="ctr">
              <a:spcBef>
                <a:spcPts val="0"/>
              </a:spcBef>
              <a:spcAft>
                <a:spcPts val="0"/>
              </a:spcAft>
              <a:buSzPts val="990"/>
              <a:buNone/>
            </a:pPr>
            <a:r>
              <a:rPr b="1" lang="en-GB" sz="3620"/>
              <a:t>&amp;</a:t>
            </a:r>
            <a:endParaRPr b="1" sz="3620"/>
          </a:p>
          <a:p>
            <a:pPr indent="0" lvl="0" marL="0" rtl="0" algn="ctr">
              <a:spcBef>
                <a:spcPts val="0"/>
              </a:spcBef>
              <a:spcAft>
                <a:spcPts val="0"/>
              </a:spcAft>
              <a:buSzPts val="990"/>
              <a:buNone/>
            </a:pPr>
            <a:r>
              <a:rPr b="1" lang="en-GB" sz="3620"/>
              <a:t>Henrietta Stannard</a:t>
            </a:r>
            <a:endParaRPr b="1" sz="3620"/>
          </a:p>
        </p:txBody>
      </p:sp>
      <p:pic>
        <p:nvPicPr>
          <p:cNvPr id="131" name="Google Shape;131;p13"/>
          <p:cNvPicPr preferRelativeResize="0"/>
          <p:nvPr/>
        </p:nvPicPr>
        <p:blipFill rotWithShape="1">
          <a:blip r:embed="rId3">
            <a:alphaModFix/>
          </a:blip>
          <a:srcRect b="0" l="0" r="4516" t="0"/>
          <a:stretch/>
        </p:blipFill>
        <p:spPr>
          <a:xfrm>
            <a:off x="6752600" y="1211138"/>
            <a:ext cx="1838725" cy="2721225"/>
          </a:xfrm>
          <a:prstGeom prst="rect">
            <a:avLst/>
          </a:prstGeom>
          <a:noFill/>
          <a:ln>
            <a:noFill/>
          </a:ln>
        </p:spPr>
      </p:pic>
      <p:pic>
        <p:nvPicPr>
          <p:cNvPr id="132" name="Google Shape;132;p13"/>
          <p:cNvPicPr preferRelativeResize="0"/>
          <p:nvPr/>
        </p:nvPicPr>
        <p:blipFill>
          <a:blip r:embed="rId4">
            <a:alphaModFix/>
          </a:blip>
          <a:stretch>
            <a:fillRect/>
          </a:stretch>
        </p:blipFill>
        <p:spPr>
          <a:xfrm>
            <a:off x="182700" y="1357550"/>
            <a:ext cx="2262251" cy="2259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742375" y="4797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3400"/>
              <a:t>Henrietta Stannard</a:t>
            </a:r>
            <a:endParaRPr b="1" sz="3400"/>
          </a:p>
        </p:txBody>
      </p:sp>
      <p:sp>
        <p:nvSpPr>
          <p:cNvPr id="194" name="Google Shape;194;p22"/>
          <p:cNvSpPr txBox="1"/>
          <p:nvPr>
            <p:ph idx="1" type="body"/>
          </p:nvPr>
        </p:nvSpPr>
        <p:spPr>
          <a:xfrm>
            <a:off x="603500" y="1257600"/>
            <a:ext cx="5061300" cy="3181200"/>
          </a:xfrm>
          <a:prstGeom prst="rect">
            <a:avLst/>
          </a:prstGeom>
        </p:spPr>
        <p:txBody>
          <a:bodyPr anchorCtr="0" anchor="t" bIns="91425" lIns="91425" spcFirstLastPara="1" rIns="91425" wrap="square" tIns="91425">
            <a:noAutofit/>
          </a:bodyPr>
          <a:lstStyle/>
          <a:p>
            <a:pPr indent="-347621" lvl="0" marL="457200" rtl="0" algn="l">
              <a:spcBef>
                <a:spcPts val="0"/>
              </a:spcBef>
              <a:spcAft>
                <a:spcPts val="0"/>
              </a:spcAft>
              <a:buClr>
                <a:srgbClr val="000000"/>
              </a:buClr>
              <a:buSzPts val="1874"/>
              <a:buChar char="❖"/>
            </a:pPr>
            <a:r>
              <a:rPr lang="en-GB" sz="1874">
                <a:solidFill>
                  <a:srgbClr val="000000"/>
                </a:solidFill>
              </a:rPr>
              <a:t>Henrietta Eliza Stannard, n</a:t>
            </a:r>
            <a:r>
              <a:rPr lang="en-GB" sz="1874">
                <a:solidFill>
                  <a:srgbClr val="000000"/>
                </a:solidFill>
              </a:rPr>
              <a:t>ée Vaughan Palmer</a:t>
            </a:r>
            <a:endParaRPr sz="1874">
              <a:solidFill>
                <a:srgbClr val="000000"/>
              </a:solidFill>
            </a:endParaRPr>
          </a:p>
          <a:p>
            <a:pPr indent="-347621" lvl="0" marL="457200" rtl="0" algn="l">
              <a:spcBef>
                <a:spcPts val="0"/>
              </a:spcBef>
              <a:spcAft>
                <a:spcPts val="0"/>
              </a:spcAft>
              <a:buClr>
                <a:srgbClr val="000000"/>
              </a:buClr>
              <a:buSzPts val="1874"/>
              <a:buChar char="❖"/>
            </a:pPr>
            <a:r>
              <a:rPr lang="en-GB" sz="1874">
                <a:solidFill>
                  <a:srgbClr val="000000"/>
                </a:solidFill>
              </a:rPr>
              <a:t>13 January 1856 - 13 December 1911 (age 55) </a:t>
            </a:r>
            <a:endParaRPr sz="1874">
              <a:solidFill>
                <a:srgbClr val="000000"/>
              </a:solidFill>
            </a:endParaRPr>
          </a:p>
          <a:p>
            <a:pPr indent="-347621" lvl="0" marL="457200" rtl="0" algn="l">
              <a:spcBef>
                <a:spcPts val="0"/>
              </a:spcBef>
              <a:spcAft>
                <a:spcPts val="0"/>
              </a:spcAft>
              <a:buClr>
                <a:srgbClr val="000000"/>
              </a:buClr>
              <a:buSzPts val="1874"/>
              <a:buChar char="❖"/>
            </a:pPr>
            <a:r>
              <a:rPr lang="en-GB" sz="1874">
                <a:solidFill>
                  <a:srgbClr val="000000"/>
                </a:solidFill>
              </a:rPr>
              <a:t>Educated in Bootham House, York</a:t>
            </a:r>
            <a:endParaRPr sz="1874">
              <a:solidFill>
                <a:srgbClr val="000000"/>
              </a:solidFill>
            </a:endParaRPr>
          </a:p>
          <a:p>
            <a:pPr indent="-347621" lvl="0" marL="457200" rtl="0" algn="l">
              <a:spcBef>
                <a:spcPts val="0"/>
              </a:spcBef>
              <a:spcAft>
                <a:spcPts val="0"/>
              </a:spcAft>
              <a:buClr>
                <a:srgbClr val="000000"/>
              </a:buClr>
              <a:buSzPts val="1874"/>
              <a:buChar char="❖"/>
            </a:pPr>
            <a:r>
              <a:rPr lang="en-GB" sz="1874">
                <a:solidFill>
                  <a:srgbClr val="000000"/>
                </a:solidFill>
              </a:rPr>
              <a:t>Married Arthur Stannard in 1884 at Fulford, York</a:t>
            </a:r>
            <a:endParaRPr sz="1874">
              <a:solidFill>
                <a:srgbClr val="000000"/>
              </a:solidFill>
            </a:endParaRPr>
          </a:p>
          <a:p>
            <a:pPr indent="-347621" lvl="0" marL="457200" rtl="0" algn="l">
              <a:spcBef>
                <a:spcPts val="0"/>
              </a:spcBef>
              <a:spcAft>
                <a:spcPts val="0"/>
              </a:spcAft>
              <a:buClr>
                <a:srgbClr val="000000"/>
              </a:buClr>
              <a:buSzPts val="1874"/>
              <a:buChar char="❖"/>
            </a:pPr>
            <a:r>
              <a:rPr lang="en-GB" sz="1874">
                <a:solidFill>
                  <a:srgbClr val="000000"/>
                </a:solidFill>
              </a:rPr>
              <a:t>Had 4 children: Audrey (Betty), Eliot (Bootles), Violet (Beaufie), Olive</a:t>
            </a:r>
            <a:endParaRPr sz="1874">
              <a:solidFill>
                <a:srgbClr val="000000"/>
              </a:solidFill>
            </a:endParaRPr>
          </a:p>
          <a:p>
            <a:pPr indent="0" lvl="0" marL="0" rtl="0" algn="l">
              <a:spcBef>
                <a:spcPts val="1200"/>
              </a:spcBef>
              <a:spcAft>
                <a:spcPts val="0"/>
              </a:spcAft>
              <a:buSzPts val="770"/>
              <a:buNone/>
            </a:pPr>
            <a:r>
              <a:t/>
            </a:r>
            <a:endParaRPr sz="1150"/>
          </a:p>
          <a:p>
            <a:pPr indent="0" lvl="0" marL="0" rtl="0" algn="l">
              <a:spcBef>
                <a:spcPts val="1200"/>
              </a:spcBef>
              <a:spcAft>
                <a:spcPts val="1200"/>
              </a:spcAft>
              <a:buSzPts val="770"/>
              <a:buNone/>
            </a:pPr>
            <a:r>
              <a:t/>
            </a:r>
            <a:endParaRPr sz="1150"/>
          </a:p>
        </p:txBody>
      </p:sp>
      <p:pic>
        <p:nvPicPr>
          <p:cNvPr id="195" name="Google Shape;195;p22"/>
          <p:cNvPicPr preferRelativeResize="0"/>
          <p:nvPr/>
        </p:nvPicPr>
        <p:blipFill rotWithShape="1">
          <a:blip r:embed="rId3">
            <a:alphaModFix/>
          </a:blip>
          <a:srcRect b="0" l="17177" r="16447" t="0"/>
          <a:stretch/>
        </p:blipFill>
        <p:spPr>
          <a:xfrm>
            <a:off x="5870425" y="283750"/>
            <a:ext cx="2679375" cy="4444440"/>
          </a:xfrm>
          <a:prstGeom prst="rect">
            <a:avLst/>
          </a:prstGeom>
          <a:noFill/>
          <a:ln>
            <a:noFill/>
          </a:ln>
        </p:spPr>
      </p:pic>
      <p:sp>
        <p:nvSpPr>
          <p:cNvPr id="196" name="Google Shape;196;p22"/>
          <p:cNvSpPr txBox="1"/>
          <p:nvPr/>
        </p:nvSpPr>
        <p:spPr>
          <a:xfrm>
            <a:off x="4032325" y="3943100"/>
            <a:ext cx="1838100" cy="785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300">
                <a:latin typeface="Calibri"/>
                <a:ea typeface="Calibri"/>
                <a:cs typeface="Calibri"/>
                <a:sym typeface="Calibri"/>
              </a:rPr>
              <a:t>John Strange Winter cigarette card - National Portrait Gallery</a:t>
            </a:r>
            <a:endParaRPr sz="13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272550" y="3030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900"/>
              <a:t>York Herald</a:t>
            </a:r>
            <a:endParaRPr b="1" sz="2900"/>
          </a:p>
        </p:txBody>
      </p:sp>
      <p:pic>
        <p:nvPicPr>
          <p:cNvPr id="202" name="Google Shape;202;p23"/>
          <p:cNvPicPr preferRelativeResize="0"/>
          <p:nvPr/>
        </p:nvPicPr>
        <p:blipFill>
          <a:blip r:embed="rId3">
            <a:alphaModFix/>
          </a:blip>
          <a:stretch>
            <a:fillRect/>
          </a:stretch>
        </p:blipFill>
        <p:spPr>
          <a:xfrm>
            <a:off x="2478850" y="220825"/>
            <a:ext cx="6462700" cy="4701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874025" y="1932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Writing Career</a:t>
            </a:r>
            <a:endParaRPr b="1"/>
          </a:p>
        </p:txBody>
      </p:sp>
      <p:sp>
        <p:nvSpPr>
          <p:cNvPr id="208" name="Google Shape;208;p24"/>
          <p:cNvSpPr txBox="1"/>
          <p:nvPr>
            <p:ph idx="1" type="body"/>
          </p:nvPr>
        </p:nvSpPr>
        <p:spPr>
          <a:xfrm>
            <a:off x="819150" y="765100"/>
            <a:ext cx="7505700" cy="23496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000000"/>
              </a:buClr>
              <a:buSzPts val="1800"/>
              <a:buChar char="❖"/>
            </a:pPr>
            <a:r>
              <a:rPr lang="en-GB" sz="1800">
                <a:solidFill>
                  <a:srgbClr val="000000"/>
                </a:solidFill>
              </a:rPr>
              <a:t>Wrote under the pseudonyms</a:t>
            </a:r>
            <a:r>
              <a:rPr lang="en-GB" sz="1800">
                <a:solidFill>
                  <a:srgbClr val="000000"/>
                </a:solidFill>
              </a:rPr>
              <a:t> Violet Whyte and John Strange Winter</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First story published at age 17 </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Wrote mainly </a:t>
            </a:r>
            <a:r>
              <a:rPr lang="en-GB" sz="1800">
                <a:solidFill>
                  <a:srgbClr val="000000"/>
                </a:solidFill>
              </a:rPr>
              <a:t>military</a:t>
            </a:r>
            <a:r>
              <a:rPr lang="en-GB" sz="1800">
                <a:solidFill>
                  <a:srgbClr val="000000"/>
                </a:solidFill>
              </a:rPr>
              <a:t> </a:t>
            </a:r>
            <a:r>
              <a:rPr lang="en-GB" sz="1800">
                <a:solidFill>
                  <a:srgbClr val="000000"/>
                </a:solidFill>
              </a:rPr>
              <a:t>stories for and about middle class</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Her most famous story was Bootles Baby: a story of Scarlet Lancers </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Weekly Winter magazine </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President of Writer’s Club (1892)</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President of the Society of Women Journalists (1901-1903)</a:t>
            </a:r>
            <a:endParaRPr sz="1800">
              <a:solidFill>
                <a:srgbClr val="000000"/>
              </a:solidFill>
            </a:endParaRPr>
          </a:p>
          <a:p>
            <a:pPr indent="0" lvl="0" marL="0" rtl="0" algn="l">
              <a:spcBef>
                <a:spcPts val="1200"/>
              </a:spcBef>
              <a:spcAft>
                <a:spcPts val="1200"/>
              </a:spcAft>
              <a:buNone/>
            </a:pPr>
            <a:r>
              <a:t/>
            </a:r>
            <a:endParaRPr/>
          </a:p>
        </p:txBody>
      </p:sp>
      <p:pic>
        <p:nvPicPr>
          <p:cNvPr id="209" name="Google Shape;209;p24"/>
          <p:cNvPicPr preferRelativeResize="0"/>
          <p:nvPr/>
        </p:nvPicPr>
        <p:blipFill>
          <a:blip r:embed="rId3">
            <a:alphaModFix/>
          </a:blip>
          <a:stretch>
            <a:fillRect/>
          </a:stretch>
        </p:blipFill>
        <p:spPr>
          <a:xfrm>
            <a:off x="3367513" y="2750117"/>
            <a:ext cx="1360025" cy="2172534"/>
          </a:xfrm>
          <a:prstGeom prst="rect">
            <a:avLst/>
          </a:prstGeom>
          <a:noFill/>
          <a:ln>
            <a:noFill/>
          </a:ln>
        </p:spPr>
      </p:pic>
      <p:pic>
        <p:nvPicPr>
          <p:cNvPr id="210" name="Google Shape;210;p24"/>
          <p:cNvPicPr preferRelativeResize="0"/>
          <p:nvPr/>
        </p:nvPicPr>
        <p:blipFill>
          <a:blip r:embed="rId4">
            <a:alphaModFix/>
          </a:blip>
          <a:stretch>
            <a:fillRect/>
          </a:stretch>
        </p:blipFill>
        <p:spPr>
          <a:xfrm>
            <a:off x="5536096" y="2750125"/>
            <a:ext cx="1604547" cy="2172525"/>
          </a:xfrm>
          <a:prstGeom prst="rect">
            <a:avLst/>
          </a:prstGeom>
          <a:noFill/>
          <a:ln>
            <a:noFill/>
          </a:ln>
        </p:spPr>
      </p:pic>
      <p:pic>
        <p:nvPicPr>
          <p:cNvPr id="211" name="Google Shape;211;p24"/>
          <p:cNvPicPr preferRelativeResize="0"/>
          <p:nvPr/>
        </p:nvPicPr>
        <p:blipFill>
          <a:blip r:embed="rId5">
            <a:alphaModFix/>
          </a:blip>
          <a:stretch>
            <a:fillRect/>
          </a:stretch>
        </p:blipFill>
        <p:spPr>
          <a:xfrm>
            <a:off x="1198934" y="2831650"/>
            <a:ext cx="1360019" cy="2090998"/>
          </a:xfrm>
          <a:prstGeom prst="rect">
            <a:avLst/>
          </a:prstGeom>
          <a:noFill/>
          <a:ln>
            <a:noFill/>
          </a:ln>
        </p:spPr>
      </p:pic>
      <p:sp>
        <p:nvSpPr>
          <p:cNvPr id="212" name="Google Shape;212;p24"/>
          <p:cNvSpPr txBox="1"/>
          <p:nvPr/>
        </p:nvSpPr>
        <p:spPr>
          <a:xfrm rot="-5400000">
            <a:off x="-109825" y="3573150"/>
            <a:ext cx="2124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Calibri"/>
                <a:ea typeface="Calibri"/>
                <a:cs typeface="Calibri"/>
                <a:sym typeface="Calibri"/>
              </a:rPr>
              <a:t>A Self-Made Countess by John Strange Winter - Browsers’ Bookstore</a:t>
            </a:r>
            <a:endParaRPr sz="1000">
              <a:latin typeface="Calibri"/>
              <a:ea typeface="Calibri"/>
              <a:cs typeface="Calibri"/>
              <a:sym typeface="Calibri"/>
            </a:endParaRPr>
          </a:p>
        </p:txBody>
      </p:sp>
      <p:sp>
        <p:nvSpPr>
          <p:cNvPr id="213" name="Google Shape;213;p24"/>
          <p:cNvSpPr txBox="1"/>
          <p:nvPr/>
        </p:nvSpPr>
        <p:spPr>
          <a:xfrm rot="-5400000">
            <a:off x="2075713" y="3590088"/>
            <a:ext cx="209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Calibri"/>
                <a:ea typeface="Calibri"/>
                <a:cs typeface="Calibri"/>
                <a:sym typeface="Calibri"/>
              </a:rPr>
              <a:t>The Little Vanities of Mrs Whittaker by John Strange Winter - Loyal Books</a:t>
            </a:r>
            <a:endParaRPr sz="1000">
              <a:latin typeface="Calibri"/>
              <a:ea typeface="Calibri"/>
              <a:cs typeface="Calibri"/>
              <a:sym typeface="Calibri"/>
            </a:endParaRPr>
          </a:p>
        </p:txBody>
      </p:sp>
      <p:sp>
        <p:nvSpPr>
          <p:cNvPr id="214" name="Google Shape;214;p24"/>
          <p:cNvSpPr txBox="1"/>
          <p:nvPr/>
        </p:nvSpPr>
        <p:spPr>
          <a:xfrm rot="-5400000">
            <a:off x="4244300" y="3590088"/>
            <a:ext cx="209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Calibri"/>
                <a:ea typeface="Calibri"/>
                <a:cs typeface="Calibri"/>
                <a:sym typeface="Calibri"/>
              </a:rPr>
              <a:t>The Christmas Fairy by John Strange Winter - Heritage Auctions</a:t>
            </a:r>
            <a:endParaRPr sz="1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819150" y="5538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Life in London</a:t>
            </a:r>
            <a:endParaRPr b="1"/>
          </a:p>
        </p:txBody>
      </p:sp>
      <p:sp>
        <p:nvSpPr>
          <p:cNvPr id="220" name="Google Shape;220;p25"/>
          <p:cNvSpPr txBox="1"/>
          <p:nvPr>
            <p:ph idx="1" type="body"/>
          </p:nvPr>
        </p:nvSpPr>
        <p:spPr>
          <a:xfrm>
            <a:off x="819150" y="1257600"/>
            <a:ext cx="7505700" cy="35703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000000"/>
              </a:buClr>
              <a:buSzPts val="1500"/>
              <a:buChar char="❖"/>
            </a:pPr>
            <a:r>
              <a:rPr lang="en-GB" sz="1900">
                <a:solidFill>
                  <a:srgbClr val="000000"/>
                </a:solidFill>
              </a:rPr>
              <a:t>C</a:t>
            </a:r>
            <a:r>
              <a:rPr lang="en-GB" sz="2200">
                <a:solidFill>
                  <a:srgbClr val="000000"/>
                </a:solidFill>
              </a:rPr>
              <a:t>harity work </a:t>
            </a:r>
            <a:endParaRPr sz="2200">
              <a:solidFill>
                <a:srgbClr val="000000"/>
              </a:solidFill>
            </a:endParaRPr>
          </a:p>
          <a:p>
            <a:pPr indent="-368300" lvl="1" marL="914400" rtl="0" algn="l">
              <a:spcBef>
                <a:spcPts val="0"/>
              </a:spcBef>
              <a:spcAft>
                <a:spcPts val="0"/>
              </a:spcAft>
              <a:buClr>
                <a:srgbClr val="000000"/>
              </a:buClr>
              <a:buSzPts val="2200"/>
              <a:buChar char="➢"/>
            </a:pPr>
            <a:r>
              <a:rPr lang="en-GB" sz="2200">
                <a:solidFill>
                  <a:srgbClr val="000000"/>
                </a:solidFill>
              </a:rPr>
              <a:t>Open readings</a:t>
            </a:r>
            <a:endParaRPr sz="2200">
              <a:solidFill>
                <a:srgbClr val="000000"/>
              </a:solidFill>
            </a:endParaRPr>
          </a:p>
          <a:p>
            <a:pPr indent="-368300" lvl="1" marL="914400" rtl="0" algn="l">
              <a:lnSpc>
                <a:spcPct val="100000"/>
              </a:lnSpc>
              <a:spcBef>
                <a:spcPts val="0"/>
              </a:spcBef>
              <a:spcAft>
                <a:spcPts val="0"/>
              </a:spcAft>
              <a:buClr>
                <a:srgbClr val="000000"/>
              </a:buClr>
              <a:buSzPts val="2200"/>
              <a:buChar char="➢"/>
            </a:pPr>
            <a:r>
              <a:rPr lang="en-GB" sz="2200">
                <a:solidFill>
                  <a:srgbClr val="000000"/>
                </a:solidFill>
                <a:highlight>
                  <a:srgbClr val="FFFFFF"/>
                </a:highlight>
              </a:rPr>
              <a:t>Anti-Vivisection League </a:t>
            </a:r>
            <a:endParaRPr sz="2200">
              <a:solidFill>
                <a:srgbClr val="000000"/>
              </a:solidFill>
              <a:highlight>
                <a:srgbClr val="FFFFFF"/>
              </a:highlight>
            </a:endParaRPr>
          </a:p>
          <a:p>
            <a:pPr indent="-368300" lvl="1" marL="914400" rtl="0" algn="l">
              <a:lnSpc>
                <a:spcPct val="100000"/>
              </a:lnSpc>
              <a:spcBef>
                <a:spcPts val="0"/>
              </a:spcBef>
              <a:spcAft>
                <a:spcPts val="0"/>
              </a:spcAft>
              <a:buClr>
                <a:srgbClr val="000000"/>
              </a:buClr>
              <a:buSzPts val="2200"/>
              <a:buChar char="➢"/>
            </a:pPr>
            <a:r>
              <a:rPr lang="en-GB" sz="2200">
                <a:solidFill>
                  <a:srgbClr val="000000"/>
                </a:solidFill>
                <a:highlight>
                  <a:srgbClr val="FFFFFF"/>
                </a:highlight>
              </a:rPr>
              <a:t>Anti-Crinoline League</a:t>
            </a:r>
            <a:endParaRPr sz="2200">
              <a:solidFill>
                <a:srgbClr val="000000"/>
              </a:solidFill>
              <a:highlight>
                <a:srgbClr val="FFFFFF"/>
              </a:highlight>
            </a:endParaRPr>
          </a:p>
          <a:p>
            <a:pPr indent="-368300" lvl="0" marL="457200" rtl="0" algn="l">
              <a:spcBef>
                <a:spcPts val="0"/>
              </a:spcBef>
              <a:spcAft>
                <a:spcPts val="0"/>
              </a:spcAft>
              <a:buClr>
                <a:srgbClr val="000000"/>
              </a:buClr>
              <a:buSzPts val="2200"/>
              <a:buChar char="❖"/>
            </a:pPr>
            <a:r>
              <a:rPr lang="en-GB" sz="2200">
                <a:solidFill>
                  <a:srgbClr val="000000"/>
                </a:solidFill>
              </a:rPr>
              <a:t>Friendship</a:t>
            </a:r>
            <a:r>
              <a:rPr lang="en-GB" sz="2200">
                <a:solidFill>
                  <a:srgbClr val="000000"/>
                </a:solidFill>
              </a:rPr>
              <a:t> with John Ruskin</a:t>
            </a:r>
            <a:endParaRPr sz="2200">
              <a:solidFill>
                <a:srgbClr val="000000"/>
              </a:solidFill>
            </a:endParaRPr>
          </a:p>
          <a:p>
            <a:pPr indent="0" lvl="0" marL="0" rtl="0" algn="l">
              <a:spcBef>
                <a:spcPts val="1200"/>
              </a:spcBef>
              <a:spcAft>
                <a:spcPts val="0"/>
              </a:spcAft>
              <a:buNone/>
            </a:pPr>
            <a:r>
              <a:t/>
            </a:r>
            <a:endParaRPr sz="1800">
              <a:solidFill>
                <a:srgbClr val="000000"/>
              </a:solidFill>
            </a:endParaRPr>
          </a:p>
          <a:p>
            <a:pPr indent="0" lvl="0" marL="457200" rtl="0" algn="l">
              <a:spcBef>
                <a:spcPts val="1200"/>
              </a:spcBef>
              <a:spcAft>
                <a:spcPts val="1200"/>
              </a:spcAft>
              <a:buNone/>
            </a:pPr>
            <a:r>
              <a:t/>
            </a:r>
            <a:endParaRPr/>
          </a:p>
        </p:txBody>
      </p:sp>
      <p:pic>
        <p:nvPicPr>
          <p:cNvPr id="221" name="Google Shape;221;p25"/>
          <p:cNvPicPr preferRelativeResize="0"/>
          <p:nvPr/>
        </p:nvPicPr>
        <p:blipFill>
          <a:blip r:embed="rId3">
            <a:alphaModFix/>
          </a:blip>
          <a:stretch>
            <a:fillRect/>
          </a:stretch>
        </p:blipFill>
        <p:spPr>
          <a:xfrm>
            <a:off x="5897950" y="749713"/>
            <a:ext cx="2556300" cy="3644087"/>
          </a:xfrm>
          <a:prstGeom prst="rect">
            <a:avLst/>
          </a:prstGeom>
          <a:noFill/>
          <a:ln>
            <a:noFill/>
          </a:ln>
        </p:spPr>
      </p:pic>
      <p:sp>
        <p:nvSpPr>
          <p:cNvPr id="222" name="Google Shape;222;p25"/>
          <p:cNvSpPr txBox="1"/>
          <p:nvPr/>
        </p:nvSpPr>
        <p:spPr>
          <a:xfrm>
            <a:off x="5897950" y="4311475"/>
            <a:ext cx="2556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Calibri"/>
                <a:ea typeface="Calibri"/>
                <a:cs typeface="Calibri"/>
                <a:sym typeface="Calibri"/>
              </a:rPr>
              <a:t>Henrietta Stannard portrait - Oscar Wilde Society</a:t>
            </a:r>
            <a:endParaRPr sz="13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Dieppe</a:t>
            </a:r>
            <a:endParaRPr b="1"/>
          </a:p>
        </p:txBody>
      </p:sp>
      <p:sp>
        <p:nvSpPr>
          <p:cNvPr id="228" name="Google Shape;228;p26"/>
          <p:cNvSpPr txBox="1"/>
          <p:nvPr>
            <p:ph idx="1" type="body"/>
          </p:nvPr>
        </p:nvSpPr>
        <p:spPr>
          <a:xfrm>
            <a:off x="412725" y="1446175"/>
            <a:ext cx="3385500" cy="3090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GB" sz="1800">
                <a:solidFill>
                  <a:srgbClr val="000000"/>
                </a:solidFill>
              </a:rPr>
              <a:t>Moving to Dieppe</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Husband’s illness</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Learned chemistry and French</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Contributed to town’s tourism</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Oscar Wilde </a:t>
            </a:r>
            <a:endParaRPr/>
          </a:p>
        </p:txBody>
      </p:sp>
      <p:pic>
        <p:nvPicPr>
          <p:cNvPr id="229" name="Google Shape;229;p26"/>
          <p:cNvPicPr preferRelativeResize="0"/>
          <p:nvPr/>
        </p:nvPicPr>
        <p:blipFill>
          <a:blip r:embed="rId3">
            <a:alphaModFix/>
          </a:blip>
          <a:stretch>
            <a:fillRect/>
          </a:stretch>
        </p:blipFill>
        <p:spPr>
          <a:xfrm>
            <a:off x="3716725" y="1362125"/>
            <a:ext cx="5185674" cy="2750300"/>
          </a:xfrm>
          <a:prstGeom prst="rect">
            <a:avLst/>
          </a:prstGeom>
          <a:noFill/>
          <a:ln>
            <a:noFill/>
          </a:ln>
        </p:spPr>
      </p:pic>
      <p:sp>
        <p:nvSpPr>
          <p:cNvPr id="230" name="Google Shape;230;p26"/>
          <p:cNvSpPr txBox="1"/>
          <p:nvPr/>
        </p:nvSpPr>
        <p:spPr>
          <a:xfrm>
            <a:off x="3896300" y="4112425"/>
            <a:ext cx="5006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Calibri"/>
                <a:ea typeface="Calibri"/>
                <a:cs typeface="Calibri"/>
                <a:sym typeface="Calibri"/>
              </a:rPr>
              <a:t>Letter from Oscar Wilde to Henrietta Stannard - Trinity College Dublin</a:t>
            </a:r>
            <a:endParaRPr sz="13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819150" y="6153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Other activities </a:t>
            </a:r>
            <a:endParaRPr b="1"/>
          </a:p>
        </p:txBody>
      </p:sp>
      <p:sp>
        <p:nvSpPr>
          <p:cNvPr id="236" name="Google Shape;236;p27"/>
          <p:cNvSpPr txBox="1"/>
          <p:nvPr>
            <p:ph idx="1" type="body"/>
          </p:nvPr>
        </p:nvSpPr>
        <p:spPr>
          <a:xfrm>
            <a:off x="819150" y="1152150"/>
            <a:ext cx="7643700" cy="36075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000000"/>
              </a:buClr>
              <a:buSzPts val="1800"/>
              <a:buChar char="❖"/>
            </a:pPr>
            <a:r>
              <a:rPr lang="en-GB" sz="1800">
                <a:solidFill>
                  <a:srgbClr val="000000"/>
                </a:solidFill>
              </a:rPr>
              <a:t>Bankruptcy </a:t>
            </a:r>
            <a:endParaRPr sz="1800">
              <a:solidFill>
                <a:srgbClr val="000000"/>
              </a:solidFill>
            </a:endParaRPr>
          </a:p>
          <a:p>
            <a:pPr indent="-342900" lvl="1" marL="914400" rtl="0" algn="l">
              <a:spcBef>
                <a:spcPts val="0"/>
              </a:spcBef>
              <a:spcAft>
                <a:spcPts val="0"/>
              </a:spcAft>
              <a:buClr>
                <a:srgbClr val="000000"/>
              </a:buClr>
              <a:buSzPts val="1800"/>
              <a:buChar char="➢"/>
            </a:pPr>
            <a:r>
              <a:rPr lang="en-GB" sz="1800">
                <a:solidFill>
                  <a:srgbClr val="000000"/>
                </a:solidFill>
              </a:rPr>
              <a:t>Bankruptcy of publisher </a:t>
            </a:r>
            <a:endParaRPr sz="1800">
              <a:solidFill>
                <a:srgbClr val="000000"/>
              </a:solidFill>
            </a:endParaRPr>
          </a:p>
          <a:p>
            <a:pPr indent="-342900" lvl="1" marL="914400" rtl="0" algn="l">
              <a:spcBef>
                <a:spcPts val="0"/>
              </a:spcBef>
              <a:spcAft>
                <a:spcPts val="0"/>
              </a:spcAft>
              <a:buClr>
                <a:srgbClr val="000000"/>
              </a:buClr>
              <a:buSzPts val="1800"/>
              <a:buChar char="➢"/>
            </a:pPr>
            <a:r>
              <a:rPr lang="en-GB" sz="1800">
                <a:solidFill>
                  <a:srgbClr val="000000"/>
                </a:solidFill>
              </a:rPr>
              <a:t>Unsuccessful magazine</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Toilet preparations </a:t>
            </a:r>
            <a:endParaRPr sz="1800">
              <a:solidFill>
                <a:srgbClr val="000000"/>
              </a:solidFill>
            </a:endParaRPr>
          </a:p>
          <a:p>
            <a:pPr indent="-342900" lvl="1" marL="914400" rtl="0" algn="l">
              <a:spcBef>
                <a:spcPts val="0"/>
              </a:spcBef>
              <a:spcAft>
                <a:spcPts val="0"/>
              </a:spcAft>
              <a:buClr>
                <a:srgbClr val="000000"/>
              </a:buClr>
              <a:buSzPts val="1800"/>
              <a:buChar char="➢"/>
            </a:pPr>
            <a:r>
              <a:rPr lang="en-GB" sz="1800">
                <a:solidFill>
                  <a:srgbClr val="000000"/>
                </a:solidFill>
              </a:rPr>
              <a:t>Hair and body lotions</a:t>
            </a:r>
            <a:endParaRPr sz="1800">
              <a:solidFill>
                <a:srgbClr val="000000"/>
              </a:solidFill>
            </a:endParaRPr>
          </a:p>
          <a:p>
            <a:pPr indent="-342900" lvl="1" marL="914400" rtl="0" algn="l">
              <a:spcBef>
                <a:spcPts val="0"/>
              </a:spcBef>
              <a:spcAft>
                <a:spcPts val="0"/>
              </a:spcAft>
              <a:buClr>
                <a:srgbClr val="000000"/>
              </a:buClr>
              <a:buSzPts val="1800"/>
              <a:buChar char="➢"/>
            </a:pPr>
            <a:r>
              <a:rPr lang="en-GB" sz="1800">
                <a:solidFill>
                  <a:srgbClr val="000000"/>
                </a:solidFill>
                <a:highlight>
                  <a:srgbClr val="FFFFFF"/>
                </a:highlight>
              </a:rPr>
              <a:t>Gold medal: colonial and indian exhibition in london 1905</a:t>
            </a:r>
            <a:endParaRPr sz="1800">
              <a:solidFill>
                <a:srgbClr val="000000"/>
              </a:solidFill>
              <a:highlight>
                <a:srgbClr val="FFFFFF"/>
              </a:highlight>
            </a:endParaRPr>
          </a:p>
          <a:p>
            <a:pPr indent="-342900" lvl="1" marL="914400" rtl="0" algn="l">
              <a:spcBef>
                <a:spcPts val="0"/>
              </a:spcBef>
              <a:spcAft>
                <a:spcPts val="0"/>
              </a:spcAft>
              <a:buClr>
                <a:srgbClr val="000000"/>
              </a:buClr>
              <a:buSzPts val="1800"/>
              <a:buChar char="➢"/>
            </a:pPr>
            <a:r>
              <a:rPr lang="en-GB" sz="1800">
                <a:solidFill>
                  <a:srgbClr val="000000"/>
                </a:solidFill>
                <a:highlight>
                  <a:srgbClr val="FFFFFF"/>
                </a:highlight>
              </a:rPr>
              <a:t> international good exhibition in Paris 1906</a:t>
            </a:r>
            <a:endParaRPr sz="1800">
              <a:solidFill>
                <a:srgbClr val="000000"/>
              </a:solidFill>
              <a:highlight>
                <a:srgbClr val="FFFFFF"/>
              </a:highlight>
            </a:endParaRPr>
          </a:p>
          <a:p>
            <a:pPr indent="-342900" lvl="1" marL="914400" rtl="0" algn="l">
              <a:spcBef>
                <a:spcPts val="0"/>
              </a:spcBef>
              <a:spcAft>
                <a:spcPts val="0"/>
              </a:spcAft>
              <a:buClr>
                <a:srgbClr val="000000"/>
              </a:buClr>
              <a:buSzPts val="1800"/>
              <a:buChar char="➢"/>
            </a:pPr>
            <a:r>
              <a:rPr lang="en-GB" sz="1800">
                <a:solidFill>
                  <a:srgbClr val="000000"/>
                </a:solidFill>
                <a:highlight>
                  <a:srgbClr val="FFFFFF"/>
                </a:highlight>
              </a:rPr>
              <a:t>food and health exhibition in London 1906</a:t>
            </a:r>
            <a:endParaRPr sz="1800">
              <a:solidFill>
                <a:srgbClr val="000000"/>
              </a:solidFill>
              <a:highlight>
                <a:srgbClr val="FFFFFF"/>
              </a:highlight>
            </a:endParaRPr>
          </a:p>
          <a:p>
            <a:pPr indent="-342900" lvl="1" marL="914400" rtl="0" algn="l">
              <a:spcBef>
                <a:spcPts val="0"/>
              </a:spcBef>
              <a:spcAft>
                <a:spcPts val="0"/>
              </a:spcAft>
              <a:buClr>
                <a:srgbClr val="000000"/>
              </a:buClr>
              <a:buSzPts val="1800"/>
              <a:buChar char="➢"/>
            </a:pPr>
            <a:r>
              <a:rPr lang="en-GB" sz="1800">
                <a:solidFill>
                  <a:srgbClr val="000000"/>
                </a:solidFill>
                <a:highlight>
                  <a:srgbClr val="FFFFFF"/>
                </a:highlight>
              </a:rPr>
              <a:t>international hygiene exhibition vienna 1906</a:t>
            </a:r>
            <a:endParaRPr sz="1800">
              <a:solidFill>
                <a:srgbClr val="000000"/>
              </a:solidFill>
              <a:highlight>
                <a:srgbClr val="FFFFFF"/>
              </a:highlight>
            </a:endParaRPr>
          </a:p>
          <a:p>
            <a:pPr indent="-342900" lvl="1" marL="914400" rtl="0" algn="l">
              <a:spcBef>
                <a:spcPts val="0"/>
              </a:spcBef>
              <a:spcAft>
                <a:spcPts val="0"/>
              </a:spcAft>
              <a:buClr>
                <a:srgbClr val="000000"/>
              </a:buClr>
              <a:buSzPts val="1800"/>
              <a:buChar char="➢"/>
            </a:pPr>
            <a:r>
              <a:rPr lang="en-GB" sz="1800">
                <a:solidFill>
                  <a:srgbClr val="000000"/>
                </a:solidFill>
                <a:highlight>
                  <a:srgbClr val="FFFFFF"/>
                </a:highlight>
              </a:rPr>
              <a:t>dravel exhibition london 1907  </a:t>
            </a:r>
            <a:endParaRPr sz="1800">
              <a:solidFill>
                <a:srgbClr val="000000"/>
              </a:solidFill>
              <a:highlight>
                <a:srgbClr val="FFFFFF"/>
              </a:highlight>
            </a:endParaRPr>
          </a:p>
          <a:p>
            <a:pPr indent="-342900" lvl="1" marL="914400" rtl="0" algn="l">
              <a:spcBef>
                <a:spcPts val="0"/>
              </a:spcBef>
              <a:spcAft>
                <a:spcPts val="0"/>
              </a:spcAft>
              <a:buClr>
                <a:srgbClr val="000000"/>
              </a:buClr>
              <a:buSzPts val="1800"/>
              <a:buChar char="➢"/>
            </a:pPr>
            <a:r>
              <a:rPr lang="en-GB" sz="1800">
                <a:solidFill>
                  <a:srgbClr val="000000"/>
                </a:solidFill>
                <a:highlight>
                  <a:srgbClr val="FFFFFF"/>
                </a:highlight>
              </a:rPr>
              <a:t>festival of empire 1911</a:t>
            </a:r>
            <a:endParaRPr sz="1800">
              <a:solidFill>
                <a:srgbClr val="000000"/>
              </a:solidFill>
              <a:highlight>
                <a:srgbClr val="FFFFFF"/>
              </a:highlight>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8"/>
          <p:cNvSpPr txBox="1"/>
          <p:nvPr>
            <p:ph type="title"/>
          </p:nvPr>
        </p:nvSpPr>
        <p:spPr>
          <a:xfrm>
            <a:off x="819150" y="6460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End of life </a:t>
            </a:r>
            <a:endParaRPr b="1"/>
          </a:p>
        </p:txBody>
      </p:sp>
      <p:sp>
        <p:nvSpPr>
          <p:cNvPr id="242" name="Google Shape;242;p28"/>
          <p:cNvSpPr txBox="1"/>
          <p:nvPr>
            <p:ph idx="1" type="body"/>
          </p:nvPr>
        </p:nvSpPr>
        <p:spPr>
          <a:xfrm>
            <a:off x="2921500" y="1416350"/>
            <a:ext cx="5458800" cy="3181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00"/>
              </a:buClr>
              <a:buSzPts val="1800"/>
              <a:buChar char="❖"/>
            </a:pPr>
            <a:r>
              <a:rPr lang="en-GB" sz="1800">
                <a:solidFill>
                  <a:srgbClr val="000000"/>
                </a:solidFill>
              </a:rPr>
              <a:t>Health </a:t>
            </a:r>
            <a:r>
              <a:rPr lang="en-GB" sz="1800">
                <a:solidFill>
                  <a:srgbClr val="000000"/>
                </a:solidFill>
              </a:rPr>
              <a:t>struggles</a:t>
            </a:r>
            <a:r>
              <a:rPr lang="en-GB" sz="1800">
                <a:solidFill>
                  <a:srgbClr val="000000"/>
                </a:solidFill>
              </a:rPr>
              <a:t> </a:t>
            </a:r>
            <a:endParaRPr sz="1800">
              <a:solidFill>
                <a:srgbClr val="000000"/>
              </a:solidFill>
            </a:endParaRPr>
          </a:p>
          <a:p>
            <a:pPr indent="-342900" lvl="1" marL="914400" rtl="0" algn="l">
              <a:spcBef>
                <a:spcPts val="0"/>
              </a:spcBef>
              <a:spcAft>
                <a:spcPts val="0"/>
              </a:spcAft>
              <a:buClr>
                <a:srgbClr val="000000"/>
              </a:buClr>
              <a:buSzPts val="1800"/>
              <a:buChar char="➢"/>
            </a:pPr>
            <a:r>
              <a:rPr lang="en-GB" sz="1800">
                <a:solidFill>
                  <a:srgbClr val="000000"/>
                </a:solidFill>
              </a:rPr>
              <a:t>Breast cancer </a:t>
            </a:r>
            <a:endParaRPr sz="1800">
              <a:solidFill>
                <a:srgbClr val="000000"/>
              </a:solidFill>
            </a:endParaRPr>
          </a:p>
          <a:p>
            <a:pPr indent="-342900" lvl="1" marL="914400" rtl="0" algn="l">
              <a:lnSpc>
                <a:spcPct val="100000"/>
              </a:lnSpc>
              <a:spcBef>
                <a:spcPts val="0"/>
              </a:spcBef>
              <a:spcAft>
                <a:spcPts val="0"/>
              </a:spcAft>
              <a:buClr>
                <a:srgbClr val="000000"/>
              </a:buClr>
              <a:buSzPts val="1800"/>
              <a:buChar char="➢"/>
            </a:pPr>
            <a:r>
              <a:rPr lang="en-GB" sz="1800">
                <a:solidFill>
                  <a:srgbClr val="000000"/>
                </a:solidFill>
                <a:highlight>
                  <a:srgbClr val="FFFFFF"/>
                </a:highlight>
              </a:rPr>
              <a:t>mastectomy</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Death: 13 December 1911 due to complications after an accident </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Lived beyond her means and left only 547 pounds</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Biography </a:t>
            </a:r>
            <a:r>
              <a:rPr b="1" i="1" lang="en-GB" sz="1800">
                <a:solidFill>
                  <a:srgbClr val="000000"/>
                </a:solidFill>
                <a:highlight>
                  <a:srgbClr val="FFFFFF"/>
                </a:highlight>
              </a:rPr>
              <a:t>John Strange Winter: a volume of personal record</a:t>
            </a:r>
            <a:r>
              <a:rPr lang="en-GB" sz="1800">
                <a:solidFill>
                  <a:srgbClr val="000000"/>
                </a:solidFill>
                <a:highlight>
                  <a:srgbClr val="FFFFFF"/>
                </a:highlight>
              </a:rPr>
              <a:t> was written by Oliver Bainbridge in 1916</a:t>
            </a:r>
            <a:endParaRPr sz="1800">
              <a:solidFill>
                <a:srgbClr val="000000"/>
              </a:solidFill>
            </a:endParaRPr>
          </a:p>
          <a:p>
            <a:pPr indent="0" lvl="0" marL="457200" rtl="0" algn="l">
              <a:spcBef>
                <a:spcPts val="1200"/>
              </a:spcBef>
              <a:spcAft>
                <a:spcPts val="1200"/>
              </a:spcAft>
              <a:buNone/>
            </a:pPr>
            <a:r>
              <a:t/>
            </a:r>
            <a:endParaRPr sz="1500"/>
          </a:p>
        </p:txBody>
      </p:sp>
      <p:pic>
        <p:nvPicPr>
          <p:cNvPr id="243" name="Google Shape;243;p28"/>
          <p:cNvPicPr preferRelativeResize="0"/>
          <p:nvPr/>
        </p:nvPicPr>
        <p:blipFill>
          <a:blip r:embed="rId3">
            <a:alphaModFix/>
          </a:blip>
          <a:stretch>
            <a:fillRect/>
          </a:stretch>
        </p:blipFill>
        <p:spPr>
          <a:xfrm>
            <a:off x="749416" y="1249929"/>
            <a:ext cx="2113230" cy="3347625"/>
          </a:xfrm>
          <a:prstGeom prst="rect">
            <a:avLst/>
          </a:prstGeom>
          <a:noFill/>
          <a:ln>
            <a:noFill/>
          </a:ln>
        </p:spPr>
      </p:pic>
      <p:sp>
        <p:nvSpPr>
          <p:cNvPr id="244" name="Google Shape;244;p28"/>
          <p:cNvSpPr txBox="1"/>
          <p:nvPr/>
        </p:nvSpPr>
        <p:spPr>
          <a:xfrm rot="-5400000">
            <a:off x="-633075" y="3126950"/>
            <a:ext cx="2556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Calibri"/>
                <a:ea typeface="Calibri"/>
                <a:cs typeface="Calibri"/>
                <a:sym typeface="Calibri"/>
              </a:rPr>
              <a:t>Cover of biography - Amazon UK</a:t>
            </a:r>
            <a:endParaRPr sz="13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9"/>
          <p:cNvSpPr txBox="1"/>
          <p:nvPr>
            <p:ph type="ctrTitle"/>
          </p:nvPr>
        </p:nvSpPr>
        <p:spPr>
          <a:xfrm>
            <a:off x="1891353" y="1698483"/>
            <a:ext cx="5361300" cy="144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sz="4600"/>
              <a:t>Thank you for listening - we hope you enjoyed this insight into York’s forgotten history!</a:t>
            </a:r>
            <a:endParaRPr sz="4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type="title"/>
          </p:nvPr>
        </p:nvSpPr>
        <p:spPr>
          <a:xfrm>
            <a:off x="751325" y="393400"/>
            <a:ext cx="7505700" cy="66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3100"/>
              <a:t>Winifred Rowntree</a:t>
            </a:r>
            <a:endParaRPr b="1" sz="3100"/>
          </a:p>
        </p:txBody>
      </p:sp>
      <p:sp>
        <p:nvSpPr>
          <p:cNvPr id="138" name="Google Shape;138;p14"/>
          <p:cNvSpPr txBox="1"/>
          <p:nvPr>
            <p:ph idx="1" type="body"/>
          </p:nvPr>
        </p:nvSpPr>
        <p:spPr>
          <a:xfrm>
            <a:off x="581775" y="1062700"/>
            <a:ext cx="7505700" cy="3251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GB" sz="1600"/>
              <a:t>Winifred Naish née Rowntree</a:t>
            </a:r>
            <a:endParaRPr sz="1600"/>
          </a:p>
          <a:p>
            <a:pPr indent="-330200" lvl="0" marL="457200" rtl="0" algn="l">
              <a:spcBef>
                <a:spcPts val="0"/>
              </a:spcBef>
              <a:spcAft>
                <a:spcPts val="0"/>
              </a:spcAft>
              <a:buSzPts val="1600"/>
              <a:buChar char="❖"/>
            </a:pPr>
            <a:r>
              <a:rPr lang="en-GB" sz="1600"/>
              <a:t>16 October 1884 - 11 March 1915 (age 30)</a:t>
            </a:r>
            <a:endParaRPr sz="1600"/>
          </a:p>
          <a:p>
            <a:pPr indent="-330200" lvl="0" marL="457200" rtl="0" algn="l">
              <a:spcBef>
                <a:spcPts val="0"/>
              </a:spcBef>
              <a:spcAft>
                <a:spcPts val="0"/>
              </a:spcAft>
              <a:buSzPts val="1600"/>
              <a:buChar char="❖"/>
            </a:pPr>
            <a:r>
              <a:rPr lang="en-GB" sz="1600"/>
              <a:t>Youngest child of Joseph Rowntree (1 of 6 children)</a:t>
            </a:r>
            <a:endParaRPr sz="1600"/>
          </a:p>
          <a:p>
            <a:pPr indent="-330200" lvl="0" marL="457200" rtl="0" algn="l">
              <a:spcBef>
                <a:spcPts val="0"/>
              </a:spcBef>
              <a:spcAft>
                <a:spcPts val="0"/>
              </a:spcAft>
              <a:buSzPts val="1600"/>
              <a:buChar char="❖"/>
            </a:pPr>
            <a:r>
              <a:rPr lang="en-GB" sz="1600"/>
              <a:t>A family of English quakers, who were involved in establishing many charitable organizations and trusts to effect social change (Joseph established 3)</a:t>
            </a:r>
            <a:endParaRPr sz="1600"/>
          </a:p>
          <a:p>
            <a:pPr indent="-330200" lvl="0" marL="457200" rtl="0" algn="l">
              <a:spcBef>
                <a:spcPts val="0"/>
              </a:spcBef>
              <a:spcAft>
                <a:spcPts val="0"/>
              </a:spcAft>
              <a:buSzPts val="1600"/>
              <a:buChar char="❖"/>
            </a:pPr>
            <a:r>
              <a:rPr lang="en-GB" sz="1600"/>
              <a:t>9 April 1907 Married Arthur Duncan Naish</a:t>
            </a:r>
            <a:endParaRPr sz="1600"/>
          </a:p>
          <a:p>
            <a:pPr indent="-330200" lvl="0" marL="457200" rtl="0" algn="l">
              <a:spcBef>
                <a:spcPts val="0"/>
              </a:spcBef>
              <a:spcAft>
                <a:spcPts val="0"/>
              </a:spcAft>
              <a:buSzPts val="1600"/>
              <a:buChar char="❖"/>
            </a:pPr>
            <a:r>
              <a:rPr lang="en-GB" sz="1600"/>
              <a:t>Had three children:</a:t>
            </a:r>
            <a:endParaRPr sz="1600"/>
          </a:p>
          <a:p>
            <a:pPr indent="-317500" lvl="1" marL="914400" rtl="0" algn="l">
              <a:spcBef>
                <a:spcPts val="0"/>
              </a:spcBef>
              <a:spcAft>
                <a:spcPts val="0"/>
              </a:spcAft>
              <a:buSzPts val="1400"/>
              <a:buChar char="➢"/>
            </a:pPr>
            <a:r>
              <a:rPr lang="en-GB" sz="1400"/>
              <a:t>1908 Joseph Rowntree</a:t>
            </a:r>
            <a:endParaRPr sz="1400"/>
          </a:p>
          <a:p>
            <a:pPr indent="-317500" lvl="1" marL="914400" rtl="0" algn="l">
              <a:spcBef>
                <a:spcPts val="0"/>
              </a:spcBef>
              <a:spcAft>
                <a:spcPts val="0"/>
              </a:spcAft>
              <a:buSzPts val="1400"/>
              <a:buChar char="➢"/>
            </a:pPr>
            <a:r>
              <a:rPr lang="en-GB" sz="1400"/>
              <a:t>1912 Richard Ellis</a:t>
            </a:r>
            <a:endParaRPr sz="1400"/>
          </a:p>
          <a:p>
            <a:pPr indent="-317500" lvl="1" marL="914400" rtl="0" algn="l">
              <a:spcBef>
                <a:spcPts val="0"/>
              </a:spcBef>
              <a:spcAft>
                <a:spcPts val="0"/>
              </a:spcAft>
              <a:buSzPts val="1400"/>
              <a:buChar char="➢"/>
            </a:pPr>
            <a:r>
              <a:rPr lang="en-GB" sz="1400"/>
              <a:t>1915 Michael John</a:t>
            </a:r>
            <a:endParaRPr sz="1400"/>
          </a:p>
          <a:p>
            <a:pPr indent="0" lvl="0" marL="0" rtl="0" algn="l">
              <a:spcBef>
                <a:spcPts val="1200"/>
              </a:spcBef>
              <a:spcAft>
                <a:spcPts val="0"/>
              </a:spcAft>
              <a:buNone/>
            </a:pPr>
            <a:r>
              <a:t/>
            </a:r>
            <a:endParaRPr sz="1600"/>
          </a:p>
          <a:p>
            <a:pPr indent="0" lvl="0" marL="457200" rtl="0" algn="l">
              <a:spcBef>
                <a:spcPts val="1200"/>
              </a:spcBef>
              <a:spcAft>
                <a:spcPts val="1200"/>
              </a:spcAft>
              <a:buNone/>
            </a:pPr>
            <a:r>
              <a:t/>
            </a:r>
            <a:endParaRPr sz="1600"/>
          </a:p>
        </p:txBody>
      </p:sp>
      <p:pic>
        <p:nvPicPr>
          <p:cNvPr id="139" name="Google Shape;139;p14"/>
          <p:cNvPicPr preferRelativeResize="0"/>
          <p:nvPr/>
        </p:nvPicPr>
        <p:blipFill>
          <a:blip r:embed="rId3">
            <a:alphaModFix/>
          </a:blip>
          <a:stretch>
            <a:fillRect/>
          </a:stretch>
        </p:blipFill>
        <p:spPr>
          <a:xfrm>
            <a:off x="7019950" y="2261525"/>
            <a:ext cx="1877800" cy="2605450"/>
          </a:xfrm>
          <a:prstGeom prst="rect">
            <a:avLst/>
          </a:prstGeom>
          <a:noFill/>
          <a:ln>
            <a:noFill/>
          </a:ln>
        </p:spPr>
      </p:pic>
      <p:sp>
        <p:nvSpPr>
          <p:cNvPr id="140" name="Google Shape;140;p14"/>
          <p:cNvSpPr txBox="1"/>
          <p:nvPr/>
        </p:nvSpPr>
        <p:spPr>
          <a:xfrm>
            <a:off x="5041750" y="4035675"/>
            <a:ext cx="1978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Rowntree’s Milk chocolate advertisement - YORCM</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819150" y="3595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Honesty Girls Club (1902-c1940)</a:t>
            </a:r>
            <a:endParaRPr b="1"/>
          </a:p>
        </p:txBody>
      </p:sp>
      <p:sp>
        <p:nvSpPr>
          <p:cNvPr id="146" name="Google Shape;146;p15"/>
          <p:cNvSpPr txBox="1"/>
          <p:nvPr>
            <p:ph idx="1" type="body"/>
          </p:nvPr>
        </p:nvSpPr>
        <p:spPr>
          <a:xfrm>
            <a:off x="819150" y="1164350"/>
            <a:ext cx="7505700" cy="3319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Provided entertainment and education for </a:t>
            </a:r>
            <a:r>
              <a:rPr lang="en-GB" sz="1700"/>
              <a:t>working class girls and young women </a:t>
            </a:r>
            <a:r>
              <a:rPr lang="en-GB" sz="1700"/>
              <a:t>in the Leeman Road area (York)</a:t>
            </a:r>
            <a:endParaRPr sz="1700"/>
          </a:p>
          <a:p>
            <a:pPr indent="-336550" lvl="0" marL="457200" rtl="0" algn="l">
              <a:spcBef>
                <a:spcPts val="0"/>
              </a:spcBef>
              <a:spcAft>
                <a:spcPts val="0"/>
              </a:spcAft>
              <a:buSzPts val="1700"/>
              <a:buChar char="❖"/>
            </a:pPr>
            <a:r>
              <a:rPr lang="en-GB" sz="1700"/>
              <a:t>Needlework was compulsory but they could also learn blouse-making, millinery, part singing, ameteur dramatics, old english folk dancing and modern dancing, swimming, allotment gardening, nature studies and a sunday afternoon class</a:t>
            </a:r>
            <a:endParaRPr sz="1700"/>
          </a:p>
          <a:p>
            <a:pPr indent="-336550" lvl="0" marL="457200" rtl="0" algn="l">
              <a:spcBef>
                <a:spcPts val="0"/>
              </a:spcBef>
              <a:spcAft>
                <a:spcPts val="0"/>
              </a:spcAft>
              <a:buSzPts val="1700"/>
              <a:buChar char="❖"/>
            </a:pPr>
            <a:r>
              <a:rPr lang="en-GB" sz="1700"/>
              <a:t>‘The fun and merriment’ of these classes was followed by  ‘quiet reading...and hymn singing’ </a:t>
            </a:r>
            <a:endParaRPr sz="1700"/>
          </a:p>
          <a:p>
            <a:pPr indent="-336550" lvl="0" marL="457200" rtl="0" algn="l">
              <a:spcBef>
                <a:spcPts val="0"/>
              </a:spcBef>
              <a:spcAft>
                <a:spcPts val="0"/>
              </a:spcAft>
              <a:buSzPts val="1700"/>
              <a:buChar char="❖"/>
            </a:pPr>
            <a:r>
              <a:rPr lang="en-GB" sz="1700"/>
              <a:t>In 1902 the club originally had 24 members but by 1913 it had 116 members and they had acquired their own purpose built building.</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819150" y="2916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Club Organisation</a:t>
            </a:r>
            <a:endParaRPr b="1"/>
          </a:p>
        </p:txBody>
      </p:sp>
      <p:sp>
        <p:nvSpPr>
          <p:cNvPr id="152" name="Google Shape;152;p16"/>
          <p:cNvSpPr txBox="1"/>
          <p:nvPr>
            <p:ph idx="1" type="body"/>
          </p:nvPr>
        </p:nvSpPr>
        <p:spPr>
          <a:xfrm>
            <a:off x="587825" y="870450"/>
            <a:ext cx="5346900" cy="3858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GB" sz="1600"/>
              <a:t>Club ran by an elected council of 12 seniors</a:t>
            </a:r>
            <a:endParaRPr sz="1600"/>
          </a:p>
          <a:p>
            <a:pPr indent="-330200" lvl="0" marL="457200" rtl="0" algn="l">
              <a:spcBef>
                <a:spcPts val="0"/>
              </a:spcBef>
              <a:spcAft>
                <a:spcPts val="0"/>
              </a:spcAft>
              <a:buSzPts val="1600"/>
              <a:buChar char="❖"/>
            </a:pPr>
            <a:r>
              <a:rPr lang="en-GB" sz="1600"/>
              <a:t>Organised into 5 age groups</a:t>
            </a:r>
            <a:endParaRPr sz="1600"/>
          </a:p>
          <a:p>
            <a:pPr indent="-330200" lvl="0" marL="457200" rtl="0" algn="l">
              <a:spcBef>
                <a:spcPts val="0"/>
              </a:spcBef>
              <a:spcAft>
                <a:spcPts val="0"/>
              </a:spcAft>
              <a:buSzPts val="1600"/>
              <a:buChar char="❖"/>
            </a:pPr>
            <a:r>
              <a:rPr lang="en-GB" sz="1600"/>
              <a:t>They were able to attend until they were 25 or they were married</a:t>
            </a:r>
            <a:endParaRPr sz="1600"/>
          </a:p>
          <a:p>
            <a:pPr indent="-330200" lvl="0" marL="457200" rtl="0" algn="l">
              <a:spcBef>
                <a:spcPts val="0"/>
              </a:spcBef>
              <a:spcAft>
                <a:spcPts val="0"/>
              </a:spcAft>
              <a:buSzPts val="1600"/>
              <a:buChar char="❖"/>
            </a:pPr>
            <a:r>
              <a:rPr lang="en-GB" sz="1600"/>
              <a:t>Certificate of membership after three years</a:t>
            </a:r>
            <a:endParaRPr sz="1600"/>
          </a:p>
          <a:p>
            <a:pPr indent="-330200" lvl="0" marL="457200" rtl="0" algn="l">
              <a:spcBef>
                <a:spcPts val="0"/>
              </a:spcBef>
              <a:spcAft>
                <a:spcPts val="0"/>
              </a:spcAft>
              <a:buSzPts val="1600"/>
              <a:buChar char="❖"/>
            </a:pPr>
            <a:r>
              <a:rPr lang="en-GB" sz="1600"/>
              <a:t>9-11 able to attend ‘drilling classes’</a:t>
            </a:r>
            <a:endParaRPr sz="1600"/>
          </a:p>
          <a:p>
            <a:pPr indent="-330200" lvl="0" marL="457200" rtl="0" algn="l">
              <a:spcBef>
                <a:spcPts val="0"/>
              </a:spcBef>
              <a:spcAft>
                <a:spcPts val="0"/>
              </a:spcAft>
              <a:buSzPts val="1600"/>
              <a:buChar char="❖"/>
            </a:pPr>
            <a:r>
              <a:rPr lang="en-GB" sz="1600"/>
              <a:t>5-9 able to attend play hour run by seniors</a:t>
            </a:r>
            <a:endParaRPr sz="1600"/>
          </a:p>
          <a:p>
            <a:pPr indent="-330200" lvl="0" marL="457200" rtl="0" algn="l">
              <a:spcBef>
                <a:spcPts val="0"/>
              </a:spcBef>
              <a:spcAft>
                <a:spcPts val="0"/>
              </a:spcAft>
              <a:buSzPts val="1600"/>
              <a:buChar char="❖"/>
            </a:pPr>
            <a:r>
              <a:rPr lang="en-GB" sz="1600"/>
              <a:t>Junior meetings (Thursday) aged </a:t>
            </a:r>
            <a:r>
              <a:rPr lang="en-GB" sz="1600"/>
              <a:t>11-14</a:t>
            </a:r>
            <a:endParaRPr sz="1600"/>
          </a:p>
          <a:p>
            <a:pPr indent="-317500" lvl="1" marL="914400" rtl="0" algn="l">
              <a:spcBef>
                <a:spcPts val="0"/>
              </a:spcBef>
              <a:spcAft>
                <a:spcPts val="0"/>
              </a:spcAft>
              <a:buSzPts val="1400"/>
              <a:buChar char="➢"/>
            </a:pPr>
            <a:r>
              <a:rPr lang="en-GB" sz="1400"/>
              <a:t>Plain sewing, games and dancing</a:t>
            </a:r>
            <a:endParaRPr sz="1400"/>
          </a:p>
          <a:p>
            <a:pPr indent="-317500" lvl="1" marL="914400" rtl="0" algn="l">
              <a:spcBef>
                <a:spcPts val="0"/>
              </a:spcBef>
              <a:spcAft>
                <a:spcPts val="0"/>
              </a:spcAft>
              <a:buSzPts val="1400"/>
              <a:buChar char="➢"/>
            </a:pPr>
            <a:r>
              <a:rPr lang="en-GB" sz="1400"/>
              <a:t>End with hymns and bible reading</a:t>
            </a:r>
            <a:endParaRPr sz="1400"/>
          </a:p>
          <a:p>
            <a:pPr indent="-330200" lvl="0" marL="457200" rtl="0" algn="l">
              <a:spcBef>
                <a:spcPts val="0"/>
              </a:spcBef>
              <a:spcAft>
                <a:spcPts val="0"/>
              </a:spcAft>
              <a:buSzPts val="1600"/>
              <a:buChar char="❖"/>
            </a:pPr>
            <a:r>
              <a:rPr lang="en-GB" sz="1600"/>
              <a:t>Senior meetings (Monday) aged </a:t>
            </a:r>
            <a:r>
              <a:rPr lang="en-GB" sz="1600"/>
              <a:t>15-25</a:t>
            </a:r>
            <a:endParaRPr sz="1600"/>
          </a:p>
          <a:p>
            <a:pPr indent="-317500" lvl="1" marL="914400" rtl="0" algn="l">
              <a:spcBef>
                <a:spcPts val="0"/>
              </a:spcBef>
              <a:spcAft>
                <a:spcPts val="0"/>
              </a:spcAft>
              <a:buSzPts val="1400"/>
              <a:buChar char="➢"/>
            </a:pPr>
            <a:r>
              <a:rPr lang="en-GB" sz="1400"/>
              <a:t>Needlework and dancing</a:t>
            </a:r>
            <a:endParaRPr sz="1400"/>
          </a:p>
          <a:p>
            <a:pPr indent="-317500" lvl="1" marL="914400" rtl="0" algn="l">
              <a:spcBef>
                <a:spcPts val="0"/>
              </a:spcBef>
              <a:spcAft>
                <a:spcPts val="0"/>
              </a:spcAft>
              <a:buSzPts val="1400"/>
              <a:buChar char="➢"/>
            </a:pPr>
            <a:r>
              <a:rPr lang="en-GB" sz="1400"/>
              <a:t>Walk around the gardens of Clifton Lodge in summer</a:t>
            </a:r>
            <a:endParaRPr sz="1400"/>
          </a:p>
          <a:p>
            <a:pPr indent="-317500" lvl="1" marL="914400" rtl="0" algn="l">
              <a:spcBef>
                <a:spcPts val="0"/>
              </a:spcBef>
              <a:spcAft>
                <a:spcPts val="0"/>
              </a:spcAft>
              <a:buSzPts val="1400"/>
              <a:buChar char="➢"/>
            </a:pPr>
            <a:r>
              <a:rPr lang="en-GB" sz="1400"/>
              <a:t>End with hymns and bible reading</a:t>
            </a:r>
            <a:endParaRPr sz="1400"/>
          </a:p>
          <a:p>
            <a:pPr indent="0" lvl="0" marL="457200" rtl="0" algn="l">
              <a:spcBef>
                <a:spcPts val="1200"/>
              </a:spcBef>
              <a:spcAft>
                <a:spcPts val="1200"/>
              </a:spcAft>
              <a:buNone/>
            </a:pPr>
            <a:r>
              <a:t/>
            </a:r>
            <a:endParaRPr sz="1600"/>
          </a:p>
        </p:txBody>
      </p:sp>
      <p:pic>
        <p:nvPicPr>
          <p:cNvPr id="153" name="Google Shape;153;p16"/>
          <p:cNvPicPr preferRelativeResize="0"/>
          <p:nvPr/>
        </p:nvPicPr>
        <p:blipFill rotWithShape="1">
          <a:blip r:embed="rId3">
            <a:alphaModFix/>
          </a:blip>
          <a:srcRect b="12533" l="13527" r="14092" t="8788"/>
          <a:stretch/>
        </p:blipFill>
        <p:spPr>
          <a:xfrm>
            <a:off x="6070450" y="391900"/>
            <a:ext cx="2662199" cy="3858550"/>
          </a:xfrm>
          <a:prstGeom prst="rect">
            <a:avLst/>
          </a:prstGeom>
          <a:noFill/>
          <a:ln>
            <a:noFill/>
          </a:ln>
        </p:spPr>
      </p:pic>
      <p:sp>
        <p:nvSpPr>
          <p:cNvPr id="154" name="Google Shape;154;p16"/>
          <p:cNvSpPr txBox="1"/>
          <p:nvPr/>
        </p:nvSpPr>
        <p:spPr>
          <a:xfrm>
            <a:off x="5965150" y="4182625"/>
            <a:ext cx="30024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Cover sheet of the 8th Annual report of the Honesty Girls Club. </a:t>
            </a:r>
            <a:endParaRPr>
              <a:latin typeface="Calibri"/>
              <a:ea typeface="Calibri"/>
              <a:cs typeface="Calibri"/>
              <a:sym typeface="Calibri"/>
            </a:endParaRPr>
          </a:p>
          <a:p>
            <a:pPr indent="0" lvl="0" marL="0" rtl="0" algn="l">
              <a:spcBef>
                <a:spcPts val="0"/>
              </a:spcBef>
              <a:spcAft>
                <a:spcPts val="0"/>
              </a:spcAft>
              <a:buNone/>
            </a:pPr>
            <a:r>
              <a:rPr lang="en-GB" sz="1300">
                <a:solidFill>
                  <a:schemeClr val="dk2"/>
                </a:solidFill>
                <a:latin typeface="Calibri"/>
                <a:ea typeface="Calibri"/>
                <a:cs typeface="Calibri"/>
                <a:sym typeface="Calibri"/>
              </a:rPr>
              <a:t>Borthwick Institute For Archives HGC/1/1</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idx="1" type="body"/>
          </p:nvPr>
        </p:nvSpPr>
        <p:spPr>
          <a:xfrm>
            <a:off x="819150" y="4103525"/>
            <a:ext cx="7505700" cy="674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GB"/>
              <a:t>An example of a membership </a:t>
            </a:r>
            <a:r>
              <a:rPr lang="en-GB"/>
              <a:t>certificate</a:t>
            </a:r>
            <a:r>
              <a:rPr lang="en-GB"/>
              <a:t> from the year 1903 for a girl named Lily Scott. </a:t>
            </a:r>
            <a:endParaRPr/>
          </a:p>
          <a:p>
            <a:pPr indent="0" lvl="0" marL="0" rtl="0" algn="l">
              <a:spcBef>
                <a:spcPts val="0"/>
              </a:spcBef>
              <a:spcAft>
                <a:spcPts val="0"/>
              </a:spcAft>
              <a:buNone/>
            </a:pPr>
            <a:r>
              <a:rPr lang="en-GB"/>
              <a:t>Signed by Winifred Naish.</a:t>
            </a:r>
            <a:endParaRPr/>
          </a:p>
          <a:p>
            <a:pPr indent="0" lvl="0" marL="0" rtl="0" algn="l">
              <a:spcBef>
                <a:spcPts val="0"/>
              </a:spcBef>
              <a:spcAft>
                <a:spcPts val="0"/>
              </a:spcAft>
              <a:buNone/>
            </a:pPr>
            <a:r>
              <a:rPr lang="en-GB"/>
              <a:t>Borthwick Institute For Archives HGC/4</a:t>
            </a:r>
            <a:endParaRPr/>
          </a:p>
        </p:txBody>
      </p:sp>
      <p:pic>
        <p:nvPicPr>
          <p:cNvPr id="160" name="Google Shape;160;p17"/>
          <p:cNvPicPr preferRelativeResize="0"/>
          <p:nvPr/>
        </p:nvPicPr>
        <p:blipFill rotWithShape="1">
          <a:blip r:embed="rId3">
            <a:alphaModFix/>
          </a:blip>
          <a:srcRect b="5508" l="10383" r="2576" t="4917"/>
          <a:stretch/>
        </p:blipFill>
        <p:spPr>
          <a:xfrm>
            <a:off x="2073750" y="260000"/>
            <a:ext cx="4892073" cy="3775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idx="1" type="body"/>
          </p:nvPr>
        </p:nvSpPr>
        <p:spPr>
          <a:xfrm>
            <a:off x="4426163" y="429575"/>
            <a:ext cx="1452000" cy="18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A copper tin and tray made by members of the Honesty Girls Club.</a:t>
            </a:r>
            <a:endParaRPr/>
          </a:p>
          <a:p>
            <a:pPr indent="0" lvl="0" marL="0" rtl="0" algn="l">
              <a:spcBef>
                <a:spcPts val="1200"/>
              </a:spcBef>
              <a:spcAft>
                <a:spcPts val="1200"/>
              </a:spcAft>
              <a:buNone/>
            </a:pPr>
            <a:r>
              <a:rPr lang="en-GB"/>
              <a:t>Borthwick Institute For Archives HGC/2-3</a:t>
            </a:r>
            <a:endParaRPr/>
          </a:p>
        </p:txBody>
      </p:sp>
      <p:pic>
        <p:nvPicPr>
          <p:cNvPr id="166" name="Google Shape;166;p18"/>
          <p:cNvPicPr preferRelativeResize="0"/>
          <p:nvPr/>
        </p:nvPicPr>
        <p:blipFill rotWithShape="1">
          <a:blip r:embed="rId3">
            <a:alphaModFix/>
          </a:blip>
          <a:srcRect b="3910" l="21568" r="0" t="0"/>
          <a:stretch/>
        </p:blipFill>
        <p:spPr>
          <a:xfrm>
            <a:off x="293900" y="2074050"/>
            <a:ext cx="1643800" cy="2685000"/>
          </a:xfrm>
          <a:prstGeom prst="rect">
            <a:avLst/>
          </a:prstGeom>
          <a:noFill/>
          <a:ln>
            <a:noFill/>
          </a:ln>
        </p:spPr>
      </p:pic>
      <p:pic>
        <p:nvPicPr>
          <p:cNvPr id="167" name="Google Shape;167;p18"/>
          <p:cNvPicPr preferRelativeResize="0"/>
          <p:nvPr/>
        </p:nvPicPr>
        <p:blipFill rotWithShape="1">
          <a:blip r:embed="rId4">
            <a:alphaModFix/>
          </a:blip>
          <a:srcRect b="17034" l="11879" r="13549" t="31096"/>
          <a:stretch/>
        </p:blipFill>
        <p:spPr>
          <a:xfrm>
            <a:off x="1652900" y="316525"/>
            <a:ext cx="2681700" cy="2487000"/>
          </a:xfrm>
          <a:prstGeom prst="roundRect">
            <a:avLst>
              <a:gd fmla="val 16667" name="adj"/>
            </a:avLst>
          </a:prstGeom>
          <a:noFill/>
          <a:ln>
            <a:noFill/>
          </a:ln>
        </p:spPr>
      </p:pic>
      <p:pic>
        <p:nvPicPr>
          <p:cNvPr id="168" name="Google Shape;168;p18"/>
          <p:cNvPicPr preferRelativeResize="0"/>
          <p:nvPr/>
        </p:nvPicPr>
        <p:blipFill rotWithShape="1">
          <a:blip r:embed="rId5">
            <a:alphaModFix/>
          </a:blip>
          <a:srcRect b="10849" l="6847" r="2094" t="20567"/>
          <a:stretch/>
        </p:blipFill>
        <p:spPr>
          <a:xfrm>
            <a:off x="4176350" y="2571750"/>
            <a:ext cx="3872700" cy="2187300"/>
          </a:xfrm>
          <a:prstGeom prst="flowChartAlternateProcess">
            <a:avLst/>
          </a:prstGeom>
          <a:noFill/>
          <a:ln>
            <a:noFill/>
          </a:ln>
        </p:spPr>
      </p:pic>
      <p:pic>
        <p:nvPicPr>
          <p:cNvPr id="169" name="Google Shape;169;p18"/>
          <p:cNvPicPr preferRelativeResize="0"/>
          <p:nvPr/>
        </p:nvPicPr>
        <p:blipFill rotWithShape="1">
          <a:blip r:embed="rId6">
            <a:alphaModFix/>
          </a:blip>
          <a:srcRect b="24213" l="17302" r="8020" t="33836"/>
          <a:stretch/>
        </p:blipFill>
        <p:spPr>
          <a:xfrm>
            <a:off x="5964704" y="316525"/>
            <a:ext cx="2920200" cy="2187300"/>
          </a:xfrm>
          <a:prstGeom prst="roundRect">
            <a:avLst>
              <a:gd fmla="val 16667" name="adj"/>
            </a:avLst>
          </a:prstGeom>
          <a:noFill/>
          <a:ln>
            <a:noFill/>
          </a:ln>
        </p:spPr>
      </p:pic>
      <p:sp>
        <p:nvSpPr>
          <p:cNvPr id="170" name="Google Shape;170;p18"/>
          <p:cNvSpPr txBox="1"/>
          <p:nvPr>
            <p:ph idx="1" type="body"/>
          </p:nvPr>
        </p:nvSpPr>
        <p:spPr>
          <a:xfrm>
            <a:off x="2056325" y="2998350"/>
            <a:ext cx="1979100" cy="1365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An embroidered cushion made by a </a:t>
            </a:r>
            <a:r>
              <a:rPr lang="en-GB"/>
              <a:t>member of the Honesty Girls Club.</a:t>
            </a:r>
            <a:endParaRPr/>
          </a:p>
          <a:p>
            <a:pPr indent="0" lvl="0" marL="0" rtl="0" algn="l">
              <a:spcBef>
                <a:spcPts val="1200"/>
              </a:spcBef>
              <a:spcAft>
                <a:spcPts val="1200"/>
              </a:spcAft>
              <a:buNone/>
            </a:pPr>
            <a:r>
              <a:rPr lang="en-GB"/>
              <a:t>Borthwick Institute For Archives HGC/2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819150" y="280375"/>
            <a:ext cx="7505700" cy="69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Additional Activities</a:t>
            </a:r>
            <a:endParaRPr b="1"/>
          </a:p>
        </p:txBody>
      </p:sp>
      <p:sp>
        <p:nvSpPr>
          <p:cNvPr id="176" name="Google Shape;176;p19"/>
          <p:cNvSpPr txBox="1"/>
          <p:nvPr>
            <p:ph idx="1" type="body"/>
          </p:nvPr>
        </p:nvSpPr>
        <p:spPr>
          <a:xfrm>
            <a:off x="819150" y="972175"/>
            <a:ext cx="7505700" cy="3466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sz="1800"/>
              <a:t>T</a:t>
            </a:r>
            <a:r>
              <a:rPr lang="en-GB" sz="1800"/>
              <a:t>ried to benefit the local community through initiatives such as:</a:t>
            </a:r>
            <a:endParaRPr sz="1800"/>
          </a:p>
          <a:p>
            <a:pPr indent="-342900" lvl="1" marL="914400" rtl="0" algn="l">
              <a:spcBef>
                <a:spcPts val="0"/>
              </a:spcBef>
              <a:spcAft>
                <a:spcPts val="0"/>
              </a:spcAft>
              <a:buSzPts val="1800"/>
              <a:buChar char="➢"/>
            </a:pPr>
            <a:r>
              <a:rPr lang="en-GB" sz="1800"/>
              <a:t>‘Guild of Help’ - made baby clothes for local people out of recycled materials</a:t>
            </a:r>
            <a:endParaRPr sz="1800"/>
          </a:p>
          <a:p>
            <a:pPr indent="-342900" lvl="1" marL="914400" rtl="0" algn="l">
              <a:spcBef>
                <a:spcPts val="0"/>
              </a:spcBef>
              <a:spcAft>
                <a:spcPts val="0"/>
              </a:spcAft>
              <a:buSzPts val="1800"/>
              <a:buChar char="➢"/>
            </a:pPr>
            <a:r>
              <a:rPr lang="en-GB" sz="1800"/>
              <a:t>‘Visiting Committee’ - called on any girl who missed a meeting to provide care and wellbeing support</a:t>
            </a:r>
            <a:endParaRPr sz="1800"/>
          </a:p>
          <a:p>
            <a:pPr indent="-342900" lvl="1" marL="914400" rtl="0" algn="l">
              <a:spcBef>
                <a:spcPts val="0"/>
              </a:spcBef>
              <a:spcAft>
                <a:spcPts val="0"/>
              </a:spcAft>
              <a:buSzPts val="1800"/>
              <a:buChar char="➢"/>
            </a:pPr>
            <a:r>
              <a:rPr lang="en-GB" sz="1800"/>
              <a:t>Running events for the local community, such as the annual Christmas party for children in the local workhouse</a:t>
            </a:r>
            <a:endParaRPr sz="1800"/>
          </a:p>
          <a:p>
            <a:pPr indent="-342900" lvl="0" marL="457200" rtl="0" algn="l">
              <a:spcBef>
                <a:spcPts val="0"/>
              </a:spcBef>
              <a:spcAft>
                <a:spcPts val="0"/>
              </a:spcAft>
              <a:buSzPts val="1800"/>
              <a:buChar char="❖"/>
            </a:pPr>
            <a:r>
              <a:rPr lang="en-GB" sz="1800"/>
              <a:t>Annual competitions were held such as a wildflower competition, in which the girl who collected the widest variety would be awarded a prize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ph idx="1" type="body"/>
          </p:nvPr>
        </p:nvSpPr>
        <p:spPr>
          <a:xfrm>
            <a:off x="1358475" y="4294275"/>
            <a:ext cx="6766200" cy="4296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1200"/>
              </a:spcAft>
              <a:buNone/>
            </a:pPr>
            <a:r>
              <a:rPr lang="en-GB"/>
              <a:t>A time table from 1911, displaying the weekly rota of classes held at the Honesty Girls Club. </a:t>
            </a:r>
            <a:r>
              <a:rPr lang="en-GB"/>
              <a:t>Borthwick Institute For Archives HGC/1/1</a:t>
            </a:r>
            <a:endParaRPr/>
          </a:p>
        </p:txBody>
      </p:sp>
      <p:pic>
        <p:nvPicPr>
          <p:cNvPr id="182" name="Google Shape;182;p20"/>
          <p:cNvPicPr preferRelativeResize="0"/>
          <p:nvPr/>
        </p:nvPicPr>
        <p:blipFill rotWithShape="1">
          <a:blip r:embed="rId3">
            <a:alphaModFix/>
          </a:blip>
          <a:srcRect b="19930" l="12700" r="8947" t="15445"/>
          <a:stretch/>
        </p:blipFill>
        <p:spPr>
          <a:xfrm>
            <a:off x="1358475" y="344625"/>
            <a:ext cx="6385024" cy="3949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819150" y="3030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Legacy of Winifred Rowntree and the Honesty Girls Club</a:t>
            </a:r>
            <a:endParaRPr b="1"/>
          </a:p>
        </p:txBody>
      </p:sp>
      <p:sp>
        <p:nvSpPr>
          <p:cNvPr id="188" name="Google Shape;188;p21"/>
          <p:cNvSpPr txBox="1"/>
          <p:nvPr>
            <p:ph idx="1" type="body"/>
          </p:nvPr>
        </p:nvSpPr>
        <p:spPr>
          <a:xfrm>
            <a:off x="706125" y="1314100"/>
            <a:ext cx="7505700" cy="3181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GB" sz="1900"/>
              <a:t>1915 Arthur Naish took over as president supported by a vice-president, secretary and vice-secretary, all of whom were former members</a:t>
            </a:r>
            <a:endParaRPr sz="1900"/>
          </a:p>
          <a:p>
            <a:pPr indent="-349250" lvl="0" marL="457200" rtl="0" algn="l">
              <a:spcBef>
                <a:spcPts val="0"/>
              </a:spcBef>
              <a:spcAft>
                <a:spcPts val="0"/>
              </a:spcAft>
              <a:buSzPts val="1900"/>
              <a:buChar char="❖"/>
            </a:pPr>
            <a:r>
              <a:rPr lang="en-GB" sz="1900"/>
              <a:t>However, the club was largely run by a committee of twelve girls annually elected from the senior group. These girls were responsible for running evening meetings, deciding which classes would run and finding teachers for them, and organizing any outreach programs</a:t>
            </a:r>
            <a:endParaRPr sz="1900"/>
          </a:p>
          <a:p>
            <a:pPr indent="-349250" lvl="0" marL="457200" rtl="0" algn="l">
              <a:spcBef>
                <a:spcPts val="0"/>
              </a:spcBef>
              <a:spcAft>
                <a:spcPts val="0"/>
              </a:spcAft>
              <a:buSzPts val="1900"/>
              <a:buChar char="❖"/>
            </a:pPr>
            <a:r>
              <a:rPr lang="en-GB" sz="1900"/>
              <a:t>The club eventually ended in the 1940s as numbers failed to increase. The last annual report was published 1940</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276EE1950274418942B12A3F0889DB" ma:contentTypeVersion="13" ma:contentTypeDescription="Create a new document." ma:contentTypeScope="" ma:versionID="a7a8ffec9855ce2747d62c8b1695e92e">
  <xsd:schema xmlns:xsd="http://www.w3.org/2001/XMLSchema" xmlns:xs="http://www.w3.org/2001/XMLSchema" xmlns:p="http://schemas.microsoft.com/office/2006/metadata/properties" xmlns:ns2="0c420eb2-a4d4-4918-9091-ec45bffa12fb" xmlns:ns3="04db84b9-c3df-47a6-b89c-efbde5cfa114" targetNamespace="http://schemas.microsoft.com/office/2006/metadata/properties" ma:root="true" ma:fieldsID="8bae97eb9ad50d8dfb6cc8b2f38dbe3f" ns2:_="" ns3:_="">
    <xsd:import namespace="0c420eb2-a4d4-4918-9091-ec45bffa12fb"/>
    <xsd:import namespace="04db84b9-c3df-47a6-b89c-efbde5cfa1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20eb2-a4d4-4918-9091-ec45bffa1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db84b9-c3df-47a6-b89c-efbde5cfa1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1FA598-9B3A-428A-9A4C-2C976FD52F23}"/>
</file>

<file path=customXml/itemProps2.xml><?xml version="1.0" encoding="utf-8"?>
<ds:datastoreItem xmlns:ds="http://schemas.openxmlformats.org/officeDocument/2006/customXml" ds:itemID="{3065DD5E-F2A3-4147-8B78-3B52FC08421D}"/>
</file>

<file path=customXml/itemProps3.xml><?xml version="1.0" encoding="utf-8"?>
<ds:datastoreItem xmlns:ds="http://schemas.openxmlformats.org/officeDocument/2006/customXml" ds:itemID="{17329E50-753D-4B72-B2F6-10A1A521C43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0x010100A9276EE1950274418942B12A3F0889DB</vt:lpwstr>
  </property>
</Properties>
</file>