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ibre Franklin"/>
      <p:regular r:id="rId14"/>
      <p:bold r:id="rId15"/>
      <p:italic r:id="rId16"/>
      <p:boldItalic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Raleway-boldItalic.fntdata"/><Relationship Id="rId18" Type="http://schemas.openxmlformats.org/officeDocument/2006/relationships/font" Target="fonts/PlayfairDisplay-regular.fntdata"/><Relationship Id="rId26" Type="http://schemas.openxmlformats.org/officeDocument/2006/relationships/customXml" Target="../customXml/item1.xml"/><Relationship Id="rId21" Type="http://schemas.openxmlformats.org/officeDocument/2006/relationships/font" Target="fonts/PlayfairDisplay-boldItalic.fntdata"/><Relationship Id="rId3" Type="http://schemas.openxmlformats.org/officeDocument/2006/relationships/presProps" Target="presProps.xml"/><Relationship Id="rId25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12" Type="http://schemas.openxmlformats.org/officeDocument/2006/relationships/font" Target="fonts/Raleway-italic.fntdata"/><Relationship Id="rId17" Type="http://schemas.openxmlformats.org/officeDocument/2006/relationships/font" Target="fonts/LibreFranklin-boldItalic.fntdata"/><Relationship Id="rId20" Type="http://schemas.openxmlformats.org/officeDocument/2006/relationships/font" Target="fonts/PlayfairDisplay-italic.fntdata"/><Relationship Id="rId2" Type="http://schemas.openxmlformats.org/officeDocument/2006/relationships/viewProps" Target="viewProps.xml"/><Relationship Id="rId16" Type="http://schemas.openxmlformats.org/officeDocument/2006/relationships/font" Target="fonts/LibreFranklin-italic.fntdata"/><Relationship Id="rId24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font" Target="fonts/Raleway-bold.fntdata"/><Relationship Id="rId23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LibreFranklin-bold.fntdata"/><Relationship Id="rId28" Type="http://schemas.openxmlformats.org/officeDocument/2006/relationships/customXml" Target="../customXml/item3.xml"/><Relationship Id="rId10" Type="http://schemas.openxmlformats.org/officeDocument/2006/relationships/font" Target="fonts/Raleway-regular.fntdata"/><Relationship Id="rId19" Type="http://schemas.openxmlformats.org/officeDocument/2006/relationships/font" Target="fonts/PlayfairDisplay-bold.fntdata"/><Relationship Id="rId22" Type="http://schemas.openxmlformats.org/officeDocument/2006/relationships/font" Target="fonts/SourceSansPro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ibreFranklin-regular.fntdata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0a5ee5d33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0a5ee5d33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0a5ee5d33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0a5ee5d33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0a5ee5d33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0a5ee5d33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Herstory Presentation: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650"/>
              <a:t>Re-Humanising a Female Member of the Anti-Suffrage Movement: </a:t>
            </a:r>
            <a:r>
              <a:rPr i="1" lang="en-GB" sz="2650" u="sng"/>
              <a:t>Edith Milner</a:t>
            </a:r>
            <a:endParaRPr sz="2650" u="sng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Anna Curran and Sophie Marshall, Team 3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964825" y="3417125"/>
            <a:ext cx="72258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en-GB" sz="145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Edith Milner self-identified as “</a:t>
            </a:r>
            <a:r>
              <a:rPr b="1" i="1" lang="en-GB" sz="145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antagonistic to women’s suffrage, on social, moral, and political grounds”</a:t>
            </a:r>
            <a:endParaRPr sz="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156025" y="13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Edith Milner: </a:t>
            </a:r>
            <a:r>
              <a:rPr i="1" lang="en-GB">
                <a:solidFill>
                  <a:schemeClr val="dk1"/>
                </a:solidFill>
              </a:rPr>
              <a:t>Character Profile &amp; Basic Information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0" y="706375"/>
            <a:ext cx="5978700" cy="44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Date of Birth: 30th April 1845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Date of Death: Spring 1921 (Age 76) 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Place of Birth: Nun Appleton Hall, Bolton Percy (Selby) 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Resided at Heworth Moor House, York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Independent Income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1879: Executive Committee Member of the York Charity Organisation Society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1883: President of the York Factory Girls’ Club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1888: York Boys’ </a:t>
            </a:r>
            <a:r>
              <a:rPr lang="en-GB" sz="1900">
                <a:solidFill>
                  <a:schemeClr val="dk2"/>
                </a:solidFill>
              </a:rPr>
              <a:t>Industrial School opening 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1899: Prominent Role in the ‘Primrose League’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1908: Women’s National Anti-Suffrage League formed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1914: Milner steps down from her role in the Primrose League</a:t>
            </a:r>
            <a:endParaRPr sz="1900">
              <a:solidFill>
                <a:schemeClr val="dk2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124" y="811825"/>
            <a:ext cx="2623348" cy="18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098050" y="2571750"/>
            <a:ext cx="262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layfair Display"/>
                <a:ea typeface="Playfair Display"/>
                <a:cs typeface="Playfair Display"/>
                <a:sym typeface="Playfair Display"/>
              </a:rPr>
              <a:t>Nun Appleton Hall, Bolton Percy (Selby), 2014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375" y="3008225"/>
            <a:ext cx="909165" cy="18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7609213" y="4760225"/>
            <a:ext cx="131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layfair Display"/>
                <a:ea typeface="Playfair Display"/>
                <a:cs typeface="Playfair Display"/>
                <a:sym typeface="Playfair Display"/>
              </a:rPr>
              <a:t>Badges</a:t>
            </a:r>
            <a:r>
              <a:rPr lang="en-GB" sz="900">
                <a:latin typeface="Playfair Display"/>
                <a:ea typeface="Playfair Display"/>
                <a:cs typeface="Playfair Display"/>
                <a:sym typeface="Playfair Display"/>
              </a:rPr>
              <a:t> from the ‘Primrose League’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150" y="3008225"/>
            <a:ext cx="1355901" cy="15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198338" y="4511675"/>
            <a:ext cx="131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Playfair Display"/>
                <a:ea typeface="Playfair Display"/>
                <a:cs typeface="Playfair Display"/>
                <a:sym typeface="Playfair Display"/>
              </a:rPr>
              <a:t>Badge from the WNASL</a:t>
            </a:r>
            <a:endParaRPr sz="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1865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</a:rPr>
              <a:t>Links to the YMT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86000" y="809950"/>
            <a:ext cx="44517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-"/>
            </a:pPr>
            <a: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YMT’s documentation of the York Suffrage Movement</a:t>
            </a:r>
            <a:b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7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-"/>
            </a:pPr>
            <a: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does Edith’s documented newspaper </a:t>
            </a:r>
            <a: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correspondence interact with Suffragette activism?</a:t>
            </a:r>
            <a:b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7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-"/>
            </a:pPr>
            <a: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Insight into her family history</a:t>
            </a:r>
            <a:b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7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-"/>
            </a:pPr>
            <a: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Telling of socioeconomic situation</a:t>
            </a:r>
            <a:b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7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-"/>
            </a:pPr>
            <a:r>
              <a:rPr lang="en-GB" sz="17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Visual artefacts aid visualisation of Edith’s hobbies and political ties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375" y="2180488"/>
            <a:ext cx="1519049" cy="22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7224000" y="4427000"/>
            <a:ext cx="192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Edith Milner’s Father</a:t>
            </a:r>
            <a:endParaRPr sz="1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YORAG: R1896 </a:t>
            </a:r>
            <a:r>
              <a:rPr i="1"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Sir William Mordaunt Milner Barrister</a:t>
            </a:r>
            <a:endParaRPr i="1" sz="1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550" y="186550"/>
            <a:ext cx="2464349" cy="18459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7427100" y="524663"/>
            <a:ext cx="1716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Edith regularly had her </a:t>
            </a:r>
            <a:r>
              <a:rPr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correspondence published in </a:t>
            </a:r>
            <a:r>
              <a:rPr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York Herald</a:t>
            </a:r>
            <a:endParaRPr sz="1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YORCM: 1962.141 Pen</a:t>
            </a:r>
            <a:endParaRPr sz="1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1912" y="2295200"/>
            <a:ext cx="1410175" cy="23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584650" y="4598250"/>
            <a:ext cx="256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N.U.W.S.S Pamphlet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</a:rPr>
              <a:t>Why is this interesting to the general public?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While the York Castle Museum has documented the suffrage movement in York, the anti-suffrage movement has yet to be thoroughly explored. </a:t>
            </a:r>
            <a:br>
              <a:rPr lang="en-GB" sz="1900">
                <a:solidFill>
                  <a:schemeClr val="dk2"/>
                </a:solidFill>
              </a:rPr>
            </a:br>
            <a:r>
              <a:rPr lang="en-GB" sz="1900">
                <a:solidFill>
                  <a:schemeClr val="dk2"/>
                </a:solidFill>
              </a:rPr>
              <a:t> 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Milner’s position as a wealthy, female anti-suffrage campaigner helps to challenge the idea of anti-suffrage as </a:t>
            </a:r>
            <a:r>
              <a:rPr lang="en-GB" sz="1900">
                <a:solidFill>
                  <a:schemeClr val="dk2"/>
                </a:solidFill>
              </a:rPr>
              <a:t>misogynistic</a:t>
            </a:r>
            <a:r>
              <a:rPr lang="en-GB" sz="1900">
                <a:solidFill>
                  <a:schemeClr val="dk2"/>
                </a:solidFill>
              </a:rPr>
              <a:t> and anti-feminist. </a:t>
            </a:r>
            <a:br>
              <a:rPr lang="en-GB" sz="1900">
                <a:solidFill>
                  <a:schemeClr val="dk2"/>
                </a:solidFill>
              </a:rPr>
            </a:br>
            <a:endParaRPr sz="1900">
              <a:solidFill>
                <a:schemeClr val="dk2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en-GB" sz="1900">
                <a:solidFill>
                  <a:schemeClr val="dk2"/>
                </a:solidFill>
              </a:rPr>
              <a:t>Milner highlights the irony of women becoming politically mobilised to </a:t>
            </a:r>
            <a:r>
              <a:rPr lang="en-GB" sz="1900">
                <a:solidFill>
                  <a:schemeClr val="dk2"/>
                </a:solidFill>
              </a:rPr>
              <a:t>publicly</a:t>
            </a:r>
            <a:r>
              <a:rPr lang="en-GB" sz="1900">
                <a:solidFill>
                  <a:schemeClr val="dk2"/>
                </a:solidFill>
              </a:rPr>
              <a:t> </a:t>
            </a:r>
            <a:r>
              <a:rPr lang="en-GB" sz="1900">
                <a:solidFill>
                  <a:schemeClr val="dk2"/>
                </a:solidFill>
              </a:rPr>
              <a:t>campaigning</a:t>
            </a:r>
            <a:r>
              <a:rPr lang="en-GB" sz="1900">
                <a:solidFill>
                  <a:schemeClr val="dk2"/>
                </a:solidFill>
              </a:rPr>
              <a:t> against their own voting and political rights.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76EE1950274418942B12A3F0889DB" ma:contentTypeVersion="13" ma:contentTypeDescription="Create a new document." ma:contentTypeScope="" ma:versionID="a7a8ffec9855ce2747d62c8b1695e92e">
  <xsd:schema xmlns:xsd="http://www.w3.org/2001/XMLSchema" xmlns:xs="http://www.w3.org/2001/XMLSchema" xmlns:p="http://schemas.microsoft.com/office/2006/metadata/properties" xmlns:ns2="0c420eb2-a4d4-4918-9091-ec45bffa12fb" xmlns:ns3="04db84b9-c3df-47a6-b89c-efbde5cfa114" targetNamespace="http://schemas.microsoft.com/office/2006/metadata/properties" ma:root="true" ma:fieldsID="8bae97eb9ad50d8dfb6cc8b2f38dbe3f" ns2:_="" ns3:_="">
    <xsd:import namespace="0c420eb2-a4d4-4918-9091-ec45bffa12fb"/>
    <xsd:import namespace="04db84b9-c3df-47a6-b89c-efbde5cf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20eb2-a4d4-4918-9091-ec45bffa1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84b9-c3df-47a6-b89c-efbde5cfa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db84b9-c3df-47a6-b89c-efbde5cfa114">
      <UserInfo>
        <DisplayName/>
        <AccountId xsi:nil="true"/>
        <AccountType/>
      </UserInfo>
    </SharedWithUsers>
    <MediaLengthInSeconds xmlns="0c420eb2-a4d4-4918-9091-ec45bffa12fb" xsi:nil="true"/>
  </documentManagement>
</p:properties>
</file>

<file path=customXml/itemProps1.xml><?xml version="1.0" encoding="utf-8"?>
<ds:datastoreItem xmlns:ds="http://schemas.openxmlformats.org/officeDocument/2006/customXml" ds:itemID="{8C6C0357-8182-4972-A968-54CBC3114506}"/>
</file>

<file path=customXml/itemProps2.xml><?xml version="1.0" encoding="utf-8"?>
<ds:datastoreItem xmlns:ds="http://schemas.openxmlformats.org/officeDocument/2006/customXml" ds:itemID="{80100039-0E1F-4575-A1DF-E8D21D31AEDC}"/>
</file>

<file path=customXml/itemProps3.xml><?xml version="1.0" encoding="utf-8"?>
<ds:datastoreItem xmlns:ds="http://schemas.openxmlformats.org/officeDocument/2006/customXml" ds:itemID="{6405F230-BD4B-46A0-A904-161F2EF3411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0x010100A9276EE1950274418942B12A3F0889DB</vt:lpwstr>
  </property>
  <property fmtid="{D5CDD505-2E9C-101B-9397-08002B2CF9AE}" pid="3" name="Order">
    <vt:r8>6076000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