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Economica"/>
      <p:regular r:id="rId19"/>
      <p:bold r:id="rId20"/>
      <p:italic r:id="rId21"/>
      <p:bold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OpenSans-bold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font" Target="fonts/Economica-italic.fntdata"/><Relationship Id="rId3" Type="http://schemas.openxmlformats.org/officeDocument/2006/relationships/presProps" Target="presProps.xml"/><Relationship Id="rId25" Type="http://schemas.openxmlformats.org/officeDocument/2006/relationships/font" Target="fonts/OpenSans-italic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font" Target="fonts/Economica-bold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3.xml"/><Relationship Id="rId24" Type="http://schemas.openxmlformats.org/officeDocument/2006/relationships/font" Target="fonts/OpenSans-bold.fntdata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font" Target="fonts/Economica-regular.fntdata"/><Relationship Id="rId22" Type="http://schemas.openxmlformats.org/officeDocument/2006/relationships/font" Target="fonts/Economica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dc4313b7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dc4313b7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0093559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0093559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7036d6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07036d6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07036d6c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07036d6c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c4313b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c4313b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009355aa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009355aa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dc6b7541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dc6b7541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chemeClr val="dk1"/>
                </a:solidFill>
              </a:rPr>
              <a:t>Her still life portrait of Rosamond Robinson Junior was praised by the Yorkshire Gazette following her last exhibition in 1836.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dc6b7541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dc6b7541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fbf96c9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fbf96c9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0becc87b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0becc87b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dc4313b7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dc4313b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0becc87bd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0becc87bd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rchive.org/details/worldofmaryellen0000davi" TargetMode="External"/><Relationship Id="rId4" Type="http://schemas.openxmlformats.org/officeDocument/2006/relationships/hyperlink" Target="https://en.wikipedia.org/wiki/ISBN_(identifier)" TargetMode="External"/><Relationship Id="rId5" Type="http://schemas.openxmlformats.org/officeDocument/2006/relationships/hyperlink" Target="https://en.wikipedia.org/wiki/Special:BookSources/0701129050" TargetMode="External"/><Relationship Id="rId6" Type="http://schemas.openxmlformats.org/officeDocument/2006/relationships/hyperlink" Target="http://www.19thc-artworldwide.org/autumn02/82-autumn02/autumn02article/261-negotiating-identity-mary-ellen-best-and-the-status-of-female-victorian-artist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84900" y="0"/>
            <a:ext cx="4487100" cy="377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/>
              <a:t>Mary Ellen Best</a:t>
            </a:r>
            <a:endParaRPr sz="6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/>
              <a:t>1809-1891</a:t>
            </a:r>
            <a:endParaRPr sz="6600"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205" y="0"/>
            <a:ext cx="37607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178450" y="1116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Struggles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115475" y="893350"/>
            <a:ext cx="4503600" cy="39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albums make materially evident the difficult choices that had to be faced by female Victorian artists of Best's class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37503" l="25233" r="26071" t="15035"/>
          <a:stretch/>
        </p:blipFill>
        <p:spPr>
          <a:xfrm>
            <a:off x="5223450" y="24400"/>
            <a:ext cx="3920549" cy="509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3365325" y="4650225"/>
            <a:ext cx="22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  <a:highlight>
                  <a:schemeClr val="lt1"/>
                </a:highlight>
              </a:rPr>
              <a:t>Self portrait 1845-46</a:t>
            </a:r>
            <a:endParaRPr b="1"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Changes in style 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33590" l="21420" r="18814" t="10934"/>
          <a:stretch/>
        </p:blipFill>
        <p:spPr>
          <a:xfrm>
            <a:off x="271225" y="1145225"/>
            <a:ext cx="4098725" cy="28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311700" y="4028400"/>
            <a:ext cx="35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“Royal A</a:t>
            </a:r>
            <a:r>
              <a:rPr b="1" lang="en-GB" sz="1200"/>
              <a:t>partment in the Burg”, 1840/41</a:t>
            </a:r>
            <a:r>
              <a:rPr lang="en-GB"/>
              <a:t> 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4">
            <a:alphaModFix/>
          </a:blip>
          <a:srcRect b="9334" l="33676" r="12415" t="19683"/>
          <a:stretch/>
        </p:blipFill>
        <p:spPr>
          <a:xfrm rot="-5400000">
            <a:off x="5253451" y="562000"/>
            <a:ext cx="2875925" cy="40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4662975" y="4058550"/>
            <a:ext cx="448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“Anthony, Frank and Caroline sledging on the ice, accompanied by the family dog” 1844</a:t>
            </a:r>
            <a:endParaRPr b="1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why is she so important?</a:t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Insight into daily life in York (class, 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furniture, clothing)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Achievements/exhibitions in York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Rejected the conventional subject matter of early nineteenth century art and painted a vivid record of her life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 Constantly negotiating her artistic ambitions and her middle-class status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Struggle with domestic role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Could provide further insight into migration to Germany (further research)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References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GB" sz="1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Woman's Art Inc., “Women's Worlds: The Art and Life of Mary Ellen Best 1809-1891 by Caroline Davidson”, 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Woman's Art Journal Vol. 8, No. 1 (Spring - Summer, 1987), pp. 51-52.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Caroline Davidson (1985). </a:t>
            </a:r>
            <a:r>
              <a:rPr lang="en-GB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World of Mary Ellen Best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. Chatto &amp; Windus Ltd. </a:t>
            </a:r>
            <a:r>
              <a:rPr lang="en-GB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ISBN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0701129050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Balducci, Temma (2015). </a:t>
            </a:r>
            <a:r>
              <a:rPr lang="en-GB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"Negotiating Identity: Mary Ellen Best and The Status of Female Victorian Artists"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. Nineteenth Century Art Worldwide.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Mary Ellen Best - Self Portrait in Painting Room, York, 1837-1839. [Online]. Available at: https://arthur.io/art/mary-ellen-best/self-portrait-in-painting-room-york [Accessed 20 June 2021].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Early life 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225225"/>
            <a:ext cx="4775400" cy="26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-3160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GB" sz="2900">
                <a:latin typeface="Arial"/>
                <a:ea typeface="Arial"/>
                <a:cs typeface="Arial"/>
                <a:sym typeface="Arial"/>
              </a:rPr>
              <a:t>York </a:t>
            </a:r>
            <a:r>
              <a:rPr lang="en-GB" sz="2900">
                <a:latin typeface="Arial"/>
                <a:ea typeface="Arial"/>
                <a:cs typeface="Arial"/>
                <a:sym typeface="Arial"/>
              </a:rPr>
              <a:t>watercolorist and feminist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-3160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GB" sz="2900">
                <a:latin typeface="Arial"/>
                <a:ea typeface="Arial"/>
                <a:cs typeface="Arial"/>
                <a:sym typeface="Arial"/>
              </a:rPr>
              <a:t>Semi-professional artist in York upon leaving school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-3160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GB" sz="2900">
                <a:latin typeface="Arial"/>
                <a:ea typeface="Arial"/>
                <a:cs typeface="Arial"/>
                <a:sym typeface="Arial"/>
              </a:rPr>
              <a:t>Most commissioners lived in or around York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97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2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28710" l="11850" r="21836" t="47851"/>
          <a:stretch/>
        </p:blipFill>
        <p:spPr>
          <a:xfrm>
            <a:off x="5087106" y="346850"/>
            <a:ext cx="3665800" cy="25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750800" y="3663163"/>
            <a:ext cx="270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“Costumes of Dusseldorf”, 1839</a:t>
            </a:r>
            <a:r>
              <a:rPr lang="en-GB"/>
              <a:t> 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4">
            <a:alphaModFix/>
          </a:blip>
          <a:srcRect b="46128" l="21370" r="9668" t="9855"/>
          <a:stretch/>
        </p:blipFill>
        <p:spPr>
          <a:xfrm>
            <a:off x="406075" y="2571750"/>
            <a:ext cx="3181626" cy="23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3710950" y="4582150"/>
            <a:ext cx="57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“Our Dining Room at York”, 1838</a:t>
            </a:r>
            <a:endParaRPr b="1"/>
          </a:p>
        </p:txBody>
      </p:sp>
      <p:sp>
        <p:nvSpPr>
          <p:cNvPr id="74" name="Google Shape;74;p14"/>
          <p:cNvSpPr txBox="1"/>
          <p:nvPr/>
        </p:nvSpPr>
        <p:spPr>
          <a:xfrm>
            <a:off x="3763500" y="3284650"/>
            <a:ext cx="538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>
                <a:solidFill>
                  <a:schemeClr val="dk1"/>
                </a:solidFill>
              </a:rPr>
              <a:t>Painted subjects and interiors from all social classes and backgrounds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>
                <a:solidFill>
                  <a:schemeClr val="dk1"/>
                </a:solidFill>
              </a:rPr>
              <a:t>Embarked on several continental tours</a:t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4722600" y="2879713"/>
            <a:ext cx="34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“Costumes of Dusseldorf”, 1839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5015263" y="4484975"/>
            <a:ext cx="2740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Continental Tours 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43356" l="20169" r="7329" t="2345"/>
          <a:stretch/>
        </p:blipFill>
        <p:spPr>
          <a:xfrm>
            <a:off x="3806550" y="195150"/>
            <a:ext cx="5157626" cy="398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18001" l="21006" r="16155" t="6805"/>
          <a:stretch/>
        </p:blipFill>
        <p:spPr>
          <a:xfrm>
            <a:off x="132925" y="195148"/>
            <a:ext cx="3484326" cy="4825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617250" y="4620350"/>
            <a:ext cx="113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1834</a:t>
            </a:r>
            <a:endParaRPr b="1"/>
          </a:p>
        </p:txBody>
      </p:sp>
      <p:sp>
        <p:nvSpPr>
          <p:cNvPr id="84" name="Google Shape;84;p15"/>
          <p:cNvSpPr txBox="1"/>
          <p:nvPr/>
        </p:nvSpPr>
        <p:spPr>
          <a:xfrm>
            <a:off x="5918250" y="4177975"/>
            <a:ext cx="9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1838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Exhibitions and recognition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47225"/>
            <a:ext cx="4843200" cy="3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requently had paintings framed at the Repository of the Arts at Stonegate in York.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Awarded a prize in 1830 by the London Society for the Encouragement of Arts, Manufacturers and Commerce.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Her work was displayed at many public exhibitions.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It was a great achievement to be exhibited so widely.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25230" l="13994" r="18560" t="12069"/>
          <a:stretch/>
        </p:blipFill>
        <p:spPr>
          <a:xfrm>
            <a:off x="5510925" y="919750"/>
            <a:ext cx="2951150" cy="365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436050" y="4577375"/>
            <a:ext cx="652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“Portrait of Rosamond Robinson Junior”, 1836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Life after marriage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559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She married Johann Anton Phillip Sarg in 1840 and stopped selling her paintings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They moved to Germany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 sh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ortly after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Ellen provided the main source of income from her inheritance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Drastic change in her paintings following her marriage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11175" l="11896" r="16908" t="5857"/>
          <a:stretch/>
        </p:blipFill>
        <p:spPr>
          <a:xfrm>
            <a:off x="6087500" y="1051500"/>
            <a:ext cx="2318225" cy="33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374550" y="326725"/>
            <a:ext cx="392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“Portrait of Johann Anton Phillip Sarg”, 1840</a:t>
            </a:r>
            <a:endParaRPr b="1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56475" y="6770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Artistic passion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5125"/>
            <a:ext cx="7179800" cy="447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7179800" y="4162925"/>
            <a:ext cx="18309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Self Portrait in Painting Room’ (1837-1839) </a:t>
            </a:r>
            <a:endParaRPr b="1"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b="2238" l="0" r="1224" t="0"/>
          <a:stretch/>
        </p:blipFill>
        <p:spPr>
          <a:xfrm>
            <a:off x="1998775" y="0"/>
            <a:ext cx="3890925" cy="50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5803975" y="148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</a:t>
            </a:r>
            <a:r>
              <a:rPr b="1" lang="en-GB">
                <a:solidFill>
                  <a:schemeClr val="dk1"/>
                </a:solidFill>
              </a:rPr>
              <a:t>elf-portrait, 1839.</a:t>
            </a:r>
            <a:endParaRPr b="1"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0" y="140350"/>
            <a:ext cx="4137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Feminist of her time?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71500" y="713050"/>
            <a:ext cx="902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Ellen noted that many of the Dutch charities were run by women and made a point of visiting them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⅔ of the people who commissioned her work were women- inclusion of women in her field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Ellen frequently painted women servants at work during her continental tours </a:t>
            </a:r>
            <a:endParaRPr sz="14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25" y="1458050"/>
            <a:ext cx="5925776" cy="35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6761675" y="3967325"/>
            <a:ext cx="189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“In the hotel, the Heeren-logement 1838”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/>
        </p:nvSpPr>
        <p:spPr>
          <a:xfrm>
            <a:off x="6672350" y="594450"/>
            <a:ext cx="23988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highlight>
                  <a:schemeClr val="lt1"/>
                </a:highlight>
              </a:rPr>
              <a:t>“Room at Bewerly Hall” 1830s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depicts the isolated existence of an  elderly housekeeper</a:t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9488" l="20264" r="12725" t="7427"/>
          <a:stretch/>
        </p:blipFill>
        <p:spPr>
          <a:xfrm rot="-5400000">
            <a:off x="1218500" y="-424650"/>
            <a:ext cx="4235350" cy="667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276EE1950274418942B12A3F0889DB" ma:contentTypeVersion="13" ma:contentTypeDescription="Create a new document." ma:contentTypeScope="" ma:versionID="a7a8ffec9855ce2747d62c8b1695e92e">
  <xsd:schema xmlns:xsd="http://www.w3.org/2001/XMLSchema" xmlns:xs="http://www.w3.org/2001/XMLSchema" xmlns:p="http://schemas.microsoft.com/office/2006/metadata/properties" xmlns:ns2="0c420eb2-a4d4-4918-9091-ec45bffa12fb" xmlns:ns3="04db84b9-c3df-47a6-b89c-efbde5cfa114" targetNamespace="http://schemas.microsoft.com/office/2006/metadata/properties" ma:root="true" ma:fieldsID="8bae97eb9ad50d8dfb6cc8b2f38dbe3f" ns2:_="" ns3:_="">
    <xsd:import namespace="0c420eb2-a4d4-4918-9091-ec45bffa12fb"/>
    <xsd:import namespace="04db84b9-c3df-47a6-b89c-efbde5cfa1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20eb2-a4d4-4918-9091-ec45bffa12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b84b9-c3df-47a6-b89c-efbde5cfa1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db84b9-c3df-47a6-b89c-efbde5cfa114">
      <UserInfo>
        <DisplayName/>
        <AccountId xsi:nil="true"/>
        <AccountType/>
      </UserInfo>
    </SharedWithUsers>
    <MediaLengthInSeconds xmlns="0c420eb2-a4d4-4918-9091-ec45bffa12fb" xsi:nil="true"/>
  </documentManagement>
</p:properties>
</file>

<file path=customXml/itemProps1.xml><?xml version="1.0" encoding="utf-8"?>
<ds:datastoreItem xmlns:ds="http://schemas.openxmlformats.org/officeDocument/2006/customXml" ds:itemID="{D0FF0F61-0A2F-4320-953C-64E6A10DD469}"/>
</file>

<file path=customXml/itemProps2.xml><?xml version="1.0" encoding="utf-8"?>
<ds:datastoreItem xmlns:ds="http://schemas.openxmlformats.org/officeDocument/2006/customXml" ds:itemID="{9A34C731-F351-472C-A27A-AA45D3DCA0EB}"/>
</file>

<file path=customXml/itemProps3.xml><?xml version="1.0" encoding="utf-8"?>
<ds:datastoreItem xmlns:ds="http://schemas.openxmlformats.org/officeDocument/2006/customXml" ds:itemID="{35B21EBC-3BFA-4B6B-9B19-495917A47530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6075900</vt:r8>
  </property>
  <property fmtid="{D5CDD505-2E9C-101B-9397-08002B2CF9AE}" pid="3" name="ContentTypeId">
    <vt:lpwstr>0x010100A9276EE1950274418942B12A3F0889DB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