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Lst>
  <p:sldSz cy="5143500" cx="9144000"/>
  <p:notesSz cx="6858000" cy="9144000"/>
  <p:embeddedFontLst>
    <p:embeddedFont>
      <p:font typeface="Playfair Display"/>
      <p:regular r:id="rId12"/>
      <p:bold r:id="rId13"/>
      <p:italic r:id="rId14"/>
      <p:boldItalic r:id="rId15"/>
    </p:embeddedFont>
    <p:embeddedFont>
      <p:font typeface="EB Garamond"/>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3" Type="http://schemas.openxmlformats.org/officeDocument/2006/relationships/font" Target="fonts/PlayfairDisplay-bold.fntdata"/><Relationship Id="rId18" Type="http://schemas.openxmlformats.org/officeDocument/2006/relationships/font" Target="fonts/EBGaramond-italic.fntdata"/><Relationship Id="rId8" Type="http://schemas.openxmlformats.org/officeDocument/2006/relationships/slide" Target="slides/slide3.xml"/><Relationship Id="rId3" Type="http://schemas.openxmlformats.org/officeDocument/2006/relationships/presProps" Target="presProps.xml"/><Relationship Id="rId21" Type="http://schemas.openxmlformats.org/officeDocument/2006/relationships/customXml" Target="../customXml/item2.xml"/><Relationship Id="rId12" Type="http://schemas.openxmlformats.org/officeDocument/2006/relationships/font" Target="fonts/PlayfairDisplay-regular.fntdata"/><Relationship Id="rId17" Type="http://schemas.openxmlformats.org/officeDocument/2006/relationships/font" Target="fonts/EBGaramond-bold.fntdata"/><Relationship Id="rId7" Type="http://schemas.openxmlformats.org/officeDocument/2006/relationships/slide" Target="slides/slide2.xml"/><Relationship Id="rId2" Type="http://schemas.openxmlformats.org/officeDocument/2006/relationships/viewProps" Target="viewProps.xml"/><Relationship Id="rId16" Type="http://schemas.openxmlformats.org/officeDocument/2006/relationships/font" Target="fonts/EBGaramond-regular.fntdata"/><Relationship Id="rId20" Type="http://schemas.openxmlformats.org/officeDocument/2006/relationships/customXml" Target="../customXml/item1.xml"/><Relationship Id="rId11" Type="http://schemas.openxmlformats.org/officeDocument/2006/relationships/slide" Target="slides/slide6.xml"/><Relationship Id="rId1" Type="http://schemas.openxmlformats.org/officeDocument/2006/relationships/theme" Target="theme/theme2.xml"/><Relationship Id="rId6" Type="http://schemas.openxmlformats.org/officeDocument/2006/relationships/slide" Target="slides/slide1.xml"/><Relationship Id="rId15" Type="http://schemas.openxmlformats.org/officeDocument/2006/relationships/font" Target="fonts/PlayfairDisplay-boldItalic.fntdata"/><Relationship Id="rId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font" Target="fonts/EBGaramond-boldItalic.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PlayfairDisplay-italic.fntdata"/><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Clr>
                <a:schemeClr val="dk1"/>
              </a:buClr>
              <a:buSzPts val="1100"/>
              <a:buFont typeface="Arial"/>
              <a:buNone/>
            </a:pPr>
            <a:r>
              <a:rPr lang="en-GB">
                <a:solidFill>
                  <a:schemeClr val="dk1"/>
                </a:solidFill>
              </a:rPr>
              <a:t>Susanna Wells wrote, of her experience studying under Lydia Rous, that: ‘We therefore, her pupils, had the great privilege of learning from one who was herself a learner,... We could not but catch something of that keen eager interest, we could not but feel how great and wide was the inheritance of the intellect, and how much it behoved us to strive to enter into it.’ Susanna’s desire to learn, and to be educated, was inspired by a woman, her teacher, and by exploring Susanna’s life, we can continue to educate and inspire women in York to pursue learning in whatever form they choose. </a:t>
            </a:r>
            <a:endParaRPr>
              <a:solidFill>
                <a:schemeClr val="dk1"/>
              </a:solidFill>
            </a:endParaRPr>
          </a:p>
          <a:p>
            <a:pPr indent="-298450" lvl="0" marL="457200" rtl="0" algn="l">
              <a:spcBef>
                <a:spcPts val="0"/>
              </a:spcBef>
              <a:spcAft>
                <a:spcPts val="0"/>
              </a:spcAft>
              <a:buSzPts val="1100"/>
              <a:buChar char="●"/>
            </a:pPr>
            <a:r>
              <a:rPr lang="en-GB">
                <a:solidFill>
                  <a:schemeClr val="dk1"/>
                </a:solidFill>
              </a:rPr>
              <a:t>Introduce Susannah- in relation to the quote; why we chose the topic</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e04658e983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e04658e983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spcBef>
                <a:spcPts val="0"/>
              </a:spcBef>
              <a:spcAft>
                <a:spcPts val="0"/>
              </a:spcAft>
              <a:buClr>
                <a:schemeClr val="dk1"/>
              </a:buClr>
              <a:buSzPts val="1100"/>
              <a:buChar char="○"/>
            </a:pPr>
            <a:r>
              <a:rPr lang="en-GB">
                <a:solidFill>
                  <a:schemeClr val="dk1"/>
                </a:solidFill>
              </a:rPr>
              <a:t>The school is described as having a ‘broad staircase’ with three upper stories. The hall was covered by ‘a large opaque glass roof’. Each bedroom had six beds per room.</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GB">
                <a:solidFill>
                  <a:schemeClr val="dk1"/>
                </a:solidFill>
              </a:rPr>
              <a:t>There were four different classes, each class corresponded with ability rather than age, the first class was filled with the highest achievers on exams, and the fourth class held the lowest achievers.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e04658e983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e04658e983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Why Susannah was there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e04658e983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e04658e983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Quaker Education and gender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e04658e983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e04658e983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-Going to University </a:t>
            </a:r>
            <a:endParaRPr/>
          </a:p>
          <a:p>
            <a:pPr indent="0" lvl="0" marL="0" rtl="0" algn="l">
              <a:spcBef>
                <a:spcPts val="0"/>
              </a:spcBef>
              <a:spcAft>
                <a:spcPts val="0"/>
              </a:spcAft>
              <a:buNone/>
            </a:pPr>
            <a:r>
              <a:rPr lang="en-GB"/>
              <a:t>-Academic achievements </a:t>
            </a:r>
            <a:endParaRPr/>
          </a:p>
          <a:p>
            <a:pPr indent="0" lvl="0" marL="0" rtl="0" algn="l">
              <a:spcBef>
                <a:spcPts val="0"/>
              </a:spcBef>
              <a:spcAft>
                <a:spcPts val="0"/>
              </a:spcAft>
              <a:buNone/>
            </a:pPr>
            <a:r>
              <a:rPr lang="en-GB"/>
              <a:t>-Extra curricular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e04658e983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e04658e983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-Conclude our point; women inspiring women</a:t>
            </a:r>
            <a:endParaRPr/>
          </a:p>
          <a:p>
            <a:pPr indent="0" lvl="0" marL="0" rtl="0" algn="l">
              <a:spcBef>
                <a:spcPts val="0"/>
              </a:spcBef>
              <a:spcAft>
                <a:spcPts val="0"/>
              </a:spcAft>
              <a:buNone/>
            </a:pPr>
            <a:r>
              <a:rPr lang="en-GB"/>
              <a:t>-Issues we have had</a:t>
            </a:r>
            <a:endParaRPr/>
          </a:p>
          <a:p>
            <a:pPr indent="0" lvl="0" marL="0" rtl="0" algn="l">
              <a:spcBef>
                <a:spcPts val="0"/>
              </a:spcBef>
              <a:spcAft>
                <a:spcPts val="0"/>
              </a:spcAft>
              <a:buNone/>
            </a:pPr>
            <a:r>
              <a:rPr lang="en-GB"/>
              <a:t>-University of London student</a:t>
            </a:r>
            <a:endParaRPr/>
          </a:p>
          <a:p>
            <a:pPr indent="0" lvl="0" marL="0" rtl="0" algn="l">
              <a:spcBef>
                <a:spcPts val="0"/>
              </a:spcBef>
              <a:spcAft>
                <a:spcPts val="0"/>
              </a:spcAft>
              <a:buNone/>
            </a:pPr>
            <a:r>
              <a:rPr lang="en-GB"/>
              <a:t>-Looking at Susanna shows the i</a:t>
            </a:r>
            <a:r>
              <a:rPr lang="en-GB"/>
              <a:t>mportance that Quaker education had on York and the lives of certain women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2709900"/>
            <a:ext cx="8520600" cy="2052600"/>
          </a:xfrm>
          <a:prstGeom prst="rect">
            <a:avLst/>
          </a:prstGeom>
        </p:spPr>
        <p:txBody>
          <a:bodyPr anchorCtr="0" anchor="b" bIns="91425" lIns="91425" spcFirstLastPara="1" rIns="91425" wrap="square" tIns="91425">
            <a:normAutofit/>
          </a:bodyPr>
          <a:lstStyle/>
          <a:p>
            <a:pPr indent="0" lvl="0" marL="0" rtl="0" algn="ctr">
              <a:lnSpc>
                <a:spcPct val="115000"/>
              </a:lnSpc>
              <a:spcBef>
                <a:spcPts val="0"/>
              </a:spcBef>
              <a:spcAft>
                <a:spcPts val="0"/>
              </a:spcAft>
              <a:buNone/>
            </a:pPr>
            <a:r>
              <a:rPr b="1" lang="en-GB" sz="1800">
                <a:latin typeface="Playfair Display"/>
                <a:ea typeface="Playfair Display"/>
                <a:cs typeface="Playfair Display"/>
                <a:sym typeface="Playfair Display"/>
              </a:rPr>
              <a:t>‘We therefore, her pupils, had the great privilege of learning from one who was herself a learner,... We could not but catch something of that keen eager interest, we could not but feel how great and wide was the inheritance of the intellect, and how much it behoved us to strive to enter into it.’</a:t>
            </a:r>
            <a:endParaRPr sz="5900">
              <a:latin typeface="Playfair Display"/>
              <a:ea typeface="Playfair Display"/>
              <a:cs typeface="Playfair Display"/>
              <a:sym typeface="Playfair Display"/>
            </a:endParaRPr>
          </a:p>
        </p:txBody>
      </p:sp>
      <p:pic>
        <p:nvPicPr>
          <p:cNvPr id="55" name="Google Shape;55;p13"/>
          <p:cNvPicPr preferRelativeResize="0"/>
          <p:nvPr/>
        </p:nvPicPr>
        <p:blipFill rotWithShape="1">
          <a:blip r:embed="rId3">
            <a:alphaModFix/>
          </a:blip>
          <a:srcRect b="12031" l="35002" r="35050" t="16139"/>
          <a:stretch/>
        </p:blipFill>
        <p:spPr>
          <a:xfrm>
            <a:off x="3228176" y="0"/>
            <a:ext cx="2452200" cy="3310466"/>
          </a:xfrm>
          <a:prstGeom prst="rect">
            <a:avLst/>
          </a:prstGeom>
          <a:noFill/>
          <a:ln>
            <a:noFill/>
          </a:ln>
        </p:spPr>
      </p:pic>
      <p:sp>
        <p:nvSpPr>
          <p:cNvPr id="56" name="Google Shape;56;p13"/>
          <p:cNvSpPr txBox="1"/>
          <p:nvPr/>
        </p:nvSpPr>
        <p:spPr>
          <a:xfrm>
            <a:off x="0" y="4727100"/>
            <a:ext cx="2755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900">
                <a:solidFill>
                  <a:srgbClr val="FFFFFF"/>
                </a:solidFill>
              </a:rPr>
              <a:t>“Lydia Rous” By Susanna E. Wells</a:t>
            </a:r>
            <a:r>
              <a:rPr lang="en-GB" sz="900">
                <a:solidFill>
                  <a:srgbClr val="FFFFFF"/>
                </a:solidFill>
              </a:rPr>
              <a:t>. (MOU/5/1/3/2) Borthwick Institute., 3</a:t>
            </a:r>
            <a:endParaRPr sz="1300">
              <a:solidFill>
                <a:srgbClr val="FFFFFF"/>
              </a:solidFill>
            </a:endParaRPr>
          </a:p>
        </p:txBody>
      </p:sp>
      <p:sp>
        <p:nvSpPr>
          <p:cNvPr id="57" name="Google Shape;57;p13"/>
          <p:cNvSpPr txBox="1"/>
          <p:nvPr/>
        </p:nvSpPr>
        <p:spPr>
          <a:xfrm>
            <a:off x="4572000" y="4675900"/>
            <a:ext cx="297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8" name="Google Shape;58;p13"/>
          <p:cNvSpPr txBox="1"/>
          <p:nvPr/>
        </p:nvSpPr>
        <p:spPr>
          <a:xfrm>
            <a:off x="7039800" y="4767550"/>
            <a:ext cx="2104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FFFFFF"/>
                </a:solidFill>
              </a:rPr>
              <a:t>Figure1: ‘Susannah Wells’, Painting, </a:t>
            </a:r>
            <a:r>
              <a:rPr i="1" lang="en-GB" sz="900">
                <a:solidFill>
                  <a:srgbClr val="FFFFFF"/>
                </a:solidFill>
              </a:rPr>
              <a:t>The Mount School</a:t>
            </a:r>
            <a:endParaRPr i="1" sz="900">
              <a:solidFill>
                <a:srgbClr val="FFFFFF"/>
              </a:solidFill>
            </a:endParaRPr>
          </a:p>
        </p:txBody>
      </p:sp>
      <p:sp>
        <p:nvSpPr>
          <p:cNvPr id="59" name="Google Shape;59;p13"/>
          <p:cNvSpPr txBox="1"/>
          <p:nvPr/>
        </p:nvSpPr>
        <p:spPr>
          <a:xfrm>
            <a:off x="100975" y="336475"/>
            <a:ext cx="30489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800">
                <a:solidFill>
                  <a:schemeClr val="dk1"/>
                </a:solidFill>
                <a:latin typeface="EB Garamond"/>
                <a:ea typeface="EB Garamond"/>
                <a:cs typeface="EB Garamond"/>
                <a:sym typeface="EB Garamond"/>
              </a:rPr>
              <a:t>Susanna Wells</a:t>
            </a:r>
            <a:endParaRPr sz="3800">
              <a:solidFill>
                <a:schemeClr val="dk1"/>
              </a:solidFill>
              <a:latin typeface="EB Garamond"/>
              <a:ea typeface="EB Garamond"/>
              <a:cs typeface="EB Garamond"/>
              <a:sym typeface="EB 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0" y="789550"/>
            <a:ext cx="5454950" cy="2763850"/>
          </a:xfrm>
          <a:prstGeom prst="rect">
            <a:avLst/>
          </a:prstGeom>
          <a:noFill/>
          <a:ln>
            <a:noFill/>
          </a:ln>
        </p:spPr>
      </p:pic>
      <p:sp>
        <p:nvSpPr>
          <p:cNvPr id="65" name="Google Shape;65;p14"/>
          <p:cNvSpPr txBox="1"/>
          <p:nvPr/>
        </p:nvSpPr>
        <p:spPr>
          <a:xfrm>
            <a:off x="0" y="3520500"/>
            <a:ext cx="34827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rPr>
              <a:t>Figure 2: ‘The Mount School’, The Mount, https://www.mountschoolyork.co.uk/about-the-mount-school/history-heritage/</a:t>
            </a:r>
            <a:endParaRPr sz="900">
              <a:solidFill>
                <a:schemeClr val="dk1"/>
              </a:solidFill>
            </a:endParaRPr>
          </a:p>
        </p:txBody>
      </p:sp>
      <p:sp>
        <p:nvSpPr>
          <p:cNvPr id="66" name="Google Shape;66;p14"/>
          <p:cNvSpPr txBox="1"/>
          <p:nvPr/>
        </p:nvSpPr>
        <p:spPr>
          <a:xfrm>
            <a:off x="5553000" y="301125"/>
            <a:ext cx="3591000" cy="314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300">
                <a:solidFill>
                  <a:schemeClr val="dk1"/>
                </a:solidFill>
              </a:rPr>
              <a:t>The school is described as having a </a:t>
            </a:r>
            <a:r>
              <a:rPr b="1" lang="en-GB" sz="1300">
                <a:solidFill>
                  <a:schemeClr val="dk1"/>
                </a:solidFill>
              </a:rPr>
              <a:t>‘broad staircase’ with three upper stories. </a:t>
            </a:r>
            <a:endParaRPr b="1" sz="1300">
              <a:solidFill>
                <a:schemeClr val="dk1"/>
              </a:solidFill>
            </a:endParaRPr>
          </a:p>
          <a:p>
            <a:pPr indent="0" lvl="0" marL="0" rtl="0" algn="l">
              <a:lnSpc>
                <a:spcPct val="115000"/>
              </a:lnSpc>
              <a:spcBef>
                <a:spcPts val="0"/>
              </a:spcBef>
              <a:spcAft>
                <a:spcPts val="0"/>
              </a:spcAft>
              <a:buNone/>
            </a:pPr>
            <a:r>
              <a:t/>
            </a:r>
            <a:endParaRPr b="1" sz="1300">
              <a:solidFill>
                <a:schemeClr val="dk1"/>
              </a:solidFill>
            </a:endParaRPr>
          </a:p>
          <a:p>
            <a:pPr indent="0" lvl="0" marL="0" rtl="0" algn="l">
              <a:lnSpc>
                <a:spcPct val="115000"/>
              </a:lnSpc>
              <a:spcBef>
                <a:spcPts val="0"/>
              </a:spcBef>
              <a:spcAft>
                <a:spcPts val="0"/>
              </a:spcAft>
              <a:buNone/>
            </a:pPr>
            <a:r>
              <a:rPr b="1" lang="en-GB" sz="1300">
                <a:solidFill>
                  <a:schemeClr val="dk1"/>
                </a:solidFill>
              </a:rPr>
              <a:t>The hall was covered by ‘a large opaque glass roof’. </a:t>
            </a:r>
            <a:endParaRPr b="1" sz="1300">
              <a:solidFill>
                <a:schemeClr val="dk1"/>
              </a:solidFill>
            </a:endParaRPr>
          </a:p>
          <a:p>
            <a:pPr indent="0" lvl="0" marL="0" rtl="0" algn="l">
              <a:lnSpc>
                <a:spcPct val="115000"/>
              </a:lnSpc>
              <a:spcBef>
                <a:spcPts val="0"/>
              </a:spcBef>
              <a:spcAft>
                <a:spcPts val="0"/>
              </a:spcAft>
              <a:buNone/>
            </a:pPr>
            <a:r>
              <a:t/>
            </a:r>
            <a:endParaRPr b="1" sz="1300">
              <a:solidFill>
                <a:schemeClr val="dk1"/>
              </a:solidFill>
            </a:endParaRPr>
          </a:p>
          <a:p>
            <a:pPr indent="0" lvl="0" marL="0" rtl="0" algn="l">
              <a:lnSpc>
                <a:spcPct val="115000"/>
              </a:lnSpc>
              <a:spcBef>
                <a:spcPts val="0"/>
              </a:spcBef>
              <a:spcAft>
                <a:spcPts val="0"/>
              </a:spcAft>
              <a:buNone/>
            </a:pPr>
            <a:r>
              <a:rPr b="1" lang="en-GB" sz="1300">
                <a:solidFill>
                  <a:schemeClr val="dk1"/>
                </a:solidFill>
              </a:rPr>
              <a:t>Each bedroom had six beds per room.</a:t>
            </a:r>
            <a:endParaRPr b="1" sz="1300">
              <a:solidFill>
                <a:schemeClr val="dk1"/>
              </a:solidFill>
            </a:endParaRPr>
          </a:p>
          <a:p>
            <a:pPr indent="0" lvl="0" marL="0" rtl="0" algn="l">
              <a:lnSpc>
                <a:spcPct val="115000"/>
              </a:lnSpc>
              <a:spcBef>
                <a:spcPts val="0"/>
              </a:spcBef>
              <a:spcAft>
                <a:spcPts val="0"/>
              </a:spcAft>
              <a:buNone/>
            </a:pPr>
            <a:r>
              <a:t/>
            </a:r>
            <a:endParaRPr b="1" sz="1300">
              <a:solidFill>
                <a:schemeClr val="dk1"/>
              </a:solidFill>
            </a:endParaRPr>
          </a:p>
          <a:p>
            <a:pPr indent="0" lvl="0" marL="0" rtl="0" algn="l">
              <a:lnSpc>
                <a:spcPct val="115000"/>
              </a:lnSpc>
              <a:spcBef>
                <a:spcPts val="0"/>
              </a:spcBef>
              <a:spcAft>
                <a:spcPts val="0"/>
              </a:spcAft>
              <a:buNone/>
            </a:pPr>
            <a:r>
              <a:rPr b="1" lang="en-GB" sz="1300">
                <a:solidFill>
                  <a:schemeClr val="dk1"/>
                </a:solidFill>
              </a:rPr>
              <a:t>Every Sunday ‘50 young ladies and 8 or 10 teachers parad[ed] along streets, attired in modest and sober apparel and bonnets of all shapes and sizes’ on their walk to Church.</a:t>
            </a:r>
            <a:endParaRPr b="1" sz="1300">
              <a:solidFill>
                <a:schemeClr val="dk1"/>
              </a:solidFill>
            </a:endParaRPr>
          </a:p>
        </p:txBody>
      </p:sp>
      <p:sp>
        <p:nvSpPr>
          <p:cNvPr id="67" name="Google Shape;67;p14"/>
          <p:cNvSpPr txBox="1"/>
          <p:nvPr/>
        </p:nvSpPr>
        <p:spPr>
          <a:xfrm>
            <a:off x="6885725" y="4226250"/>
            <a:ext cx="2207100" cy="9606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i="1" lang="en-GB" sz="900">
                <a:solidFill>
                  <a:schemeClr val="dk1"/>
                </a:solidFill>
              </a:rPr>
              <a:t>School Life at The Mount 1875 to 1876 </a:t>
            </a:r>
            <a:r>
              <a:rPr lang="en-GB" sz="900">
                <a:solidFill>
                  <a:schemeClr val="dk1"/>
                </a:solidFill>
              </a:rPr>
              <a:t> by student Mary J.Taylor</a:t>
            </a:r>
            <a:endParaRPr sz="900">
              <a:solidFill>
                <a:schemeClr val="dk1"/>
              </a:solidFill>
            </a:endParaRPr>
          </a:p>
          <a:p>
            <a:pPr indent="0" lvl="0" marL="0" rtl="0" algn="r">
              <a:lnSpc>
                <a:spcPct val="115000"/>
              </a:lnSpc>
              <a:spcBef>
                <a:spcPts val="0"/>
              </a:spcBef>
              <a:spcAft>
                <a:spcPts val="0"/>
              </a:spcAft>
              <a:buNone/>
            </a:pPr>
            <a:r>
              <a:rPr lang="en-GB" sz="900">
                <a:solidFill>
                  <a:schemeClr val="dk1"/>
                </a:solidFill>
              </a:rPr>
              <a:t>Item MOU/7/4/1/3 - School life at The Mount 1875 to 1876 (1877)</a:t>
            </a:r>
            <a:endParaRPr sz="900">
              <a:solidFill>
                <a:schemeClr val="dk1"/>
              </a:solidFill>
            </a:endParaRPr>
          </a:p>
          <a:p>
            <a:pPr indent="0" lvl="0" marL="0" rtl="0" algn="r">
              <a:lnSpc>
                <a:spcPct val="115000"/>
              </a:lnSpc>
              <a:spcBef>
                <a:spcPts val="0"/>
              </a:spcBef>
              <a:spcAft>
                <a:spcPts val="0"/>
              </a:spcAft>
              <a:buNone/>
            </a:pPr>
            <a:r>
              <a:rPr lang="en-GB" sz="900">
                <a:solidFill>
                  <a:schemeClr val="dk1"/>
                </a:solidFill>
              </a:rPr>
              <a:t>Pg. 3. 12. 29.</a:t>
            </a:r>
            <a:endParaRPr sz="9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942137" y="0"/>
            <a:ext cx="7259735" cy="5143501"/>
          </a:xfrm>
          <a:prstGeom prst="rect">
            <a:avLst/>
          </a:prstGeom>
          <a:noFill/>
          <a:ln>
            <a:noFill/>
          </a:ln>
        </p:spPr>
      </p:pic>
      <p:sp>
        <p:nvSpPr>
          <p:cNvPr id="73" name="Google Shape;73;p15"/>
          <p:cNvSpPr/>
          <p:nvPr/>
        </p:nvSpPr>
        <p:spPr>
          <a:xfrm>
            <a:off x="3816000" y="1914900"/>
            <a:ext cx="756000" cy="1313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74" name="Google Shape;74;p15"/>
          <p:cNvSpPr txBox="1"/>
          <p:nvPr/>
        </p:nvSpPr>
        <p:spPr>
          <a:xfrm>
            <a:off x="0" y="3922000"/>
            <a:ext cx="929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rPr>
              <a:t>Figure 3: ‘1st Class 1875’, </a:t>
            </a:r>
            <a:r>
              <a:rPr i="1" lang="en-GB" sz="900">
                <a:solidFill>
                  <a:schemeClr val="dk1"/>
                </a:solidFill>
              </a:rPr>
              <a:t>School Photograph</a:t>
            </a:r>
            <a:r>
              <a:rPr lang="en-GB" sz="900">
                <a:solidFill>
                  <a:schemeClr val="dk1"/>
                </a:solidFill>
              </a:rPr>
              <a:t>, Borthwick Institute of Archives, (1875)</a:t>
            </a:r>
            <a:endParaRPr sz="9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892500" y="0"/>
            <a:ext cx="7661010" cy="5143500"/>
          </a:xfrm>
          <a:prstGeom prst="rect">
            <a:avLst/>
          </a:prstGeom>
          <a:noFill/>
          <a:ln>
            <a:noFill/>
          </a:ln>
        </p:spPr>
      </p:pic>
      <p:sp>
        <p:nvSpPr>
          <p:cNvPr id="80" name="Google Shape;80;p16"/>
          <p:cNvSpPr/>
          <p:nvPr/>
        </p:nvSpPr>
        <p:spPr>
          <a:xfrm>
            <a:off x="5213725" y="1542925"/>
            <a:ext cx="477300" cy="843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81" name="Google Shape;81;p16"/>
          <p:cNvSpPr txBox="1"/>
          <p:nvPr/>
        </p:nvSpPr>
        <p:spPr>
          <a:xfrm>
            <a:off x="0" y="3913000"/>
            <a:ext cx="892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rPr>
              <a:t>Figure 4: ‘Leavers 1876’, </a:t>
            </a:r>
            <a:r>
              <a:rPr i="1" lang="en-GB" sz="900">
                <a:solidFill>
                  <a:schemeClr val="dk1"/>
                </a:solidFill>
              </a:rPr>
              <a:t>School Photograph</a:t>
            </a:r>
            <a:r>
              <a:rPr lang="en-GB" sz="900">
                <a:solidFill>
                  <a:schemeClr val="dk1"/>
                </a:solidFill>
              </a:rPr>
              <a:t>, Borthwick Institute of Archives, (1876)</a:t>
            </a:r>
            <a:endParaRPr sz="9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7"/>
          <p:cNvPicPr preferRelativeResize="0"/>
          <p:nvPr/>
        </p:nvPicPr>
        <p:blipFill>
          <a:blip r:embed="rId3">
            <a:alphaModFix/>
          </a:blip>
          <a:stretch>
            <a:fillRect/>
          </a:stretch>
        </p:blipFill>
        <p:spPr>
          <a:xfrm>
            <a:off x="1344713" y="0"/>
            <a:ext cx="6454564" cy="5143501"/>
          </a:xfrm>
          <a:prstGeom prst="rect">
            <a:avLst/>
          </a:prstGeom>
          <a:noFill/>
          <a:ln>
            <a:noFill/>
          </a:ln>
        </p:spPr>
      </p:pic>
      <p:sp>
        <p:nvSpPr>
          <p:cNvPr id="87" name="Google Shape;87;p17"/>
          <p:cNvSpPr/>
          <p:nvPr/>
        </p:nvSpPr>
        <p:spPr>
          <a:xfrm>
            <a:off x="1462500" y="780750"/>
            <a:ext cx="987300" cy="1791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88" name="Google Shape;88;p17"/>
          <p:cNvSpPr txBox="1"/>
          <p:nvPr/>
        </p:nvSpPr>
        <p:spPr>
          <a:xfrm>
            <a:off x="0" y="4347600"/>
            <a:ext cx="11649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rPr>
              <a:t>Figure 5: ‘1st Class 1877’, </a:t>
            </a:r>
            <a:r>
              <a:rPr i="1" lang="en-GB" sz="900">
                <a:solidFill>
                  <a:schemeClr val="dk1"/>
                </a:solidFill>
              </a:rPr>
              <a:t>School Photograph</a:t>
            </a:r>
            <a:r>
              <a:rPr lang="en-GB" sz="900">
                <a:solidFill>
                  <a:schemeClr val="dk1"/>
                </a:solidFill>
              </a:rPr>
              <a:t>, Borthwick Institute of Archives, (1877)</a:t>
            </a:r>
            <a:endParaRPr sz="9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8"/>
          <p:cNvPicPr preferRelativeResize="0"/>
          <p:nvPr/>
        </p:nvPicPr>
        <p:blipFill rotWithShape="1">
          <a:blip r:embed="rId3">
            <a:alphaModFix/>
          </a:blip>
          <a:srcRect b="38529" l="22854" r="16458" t="45092"/>
          <a:stretch/>
        </p:blipFill>
        <p:spPr>
          <a:xfrm>
            <a:off x="0" y="3165975"/>
            <a:ext cx="9144003" cy="1995426"/>
          </a:xfrm>
          <a:prstGeom prst="rect">
            <a:avLst/>
          </a:prstGeom>
          <a:noFill/>
          <a:ln>
            <a:noFill/>
          </a:ln>
        </p:spPr>
      </p:pic>
      <p:sp>
        <p:nvSpPr>
          <p:cNvPr id="94" name="Google Shape;94;p18"/>
          <p:cNvSpPr/>
          <p:nvPr/>
        </p:nvSpPr>
        <p:spPr>
          <a:xfrm>
            <a:off x="123950" y="4509725"/>
            <a:ext cx="8735100" cy="384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8"/>
          <p:cNvSpPr txBox="1"/>
          <p:nvPr/>
        </p:nvSpPr>
        <p:spPr>
          <a:xfrm>
            <a:off x="0" y="2842875"/>
            <a:ext cx="2949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rPr>
              <a:t>1881 Census, Via Ancestry.co.uk</a:t>
            </a:r>
            <a:endParaRPr sz="900">
              <a:solidFill>
                <a:schemeClr val="dk1"/>
              </a:solidFill>
            </a:endParaRPr>
          </a:p>
        </p:txBody>
      </p:sp>
      <p:pic>
        <p:nvPicPr>
          <p:cNvPr id="96" name="Google Shape;96;p18"/>
          <p:cNvPicPr preferRelativeResize="0"/>
          <p:nvPr/>
        </p:nvPicPr>
        <p:blipFill>
          <a:blip r:embed="rId4">
            <a:alphaModFix/>
          </a:blip>
          <a:stretch>
            <a:fillRect/>
          </a:stretch>
        </p:blipFill>
        <p:spPr>
          <a:xfrm>
            <a:off x="6891875" y="0"/>
            <a:ext cx="1969825" cy="3866924"/>
          </a:xfrm>
          <a:prstGeom prst="rect">
            <a:avLst/>
          </a:prstGeom>
          <a:noFill/>
          <a:ln>
            <a:noFill/>
          </a:ln>
        </p:spPr>
      </p:pic>
      <p:pic>
        <p:nvPicPr>
          <p:cNvPr id="97" name="Google Shape;97;p18"/>
          <p:cNvPicPr preferRelativeResize="0"/>
          <p:nvPr/>
        </p:nvPicPr>
        <p:blipFill rotWithShape="1">
          <a:blip r:embed="rId5">
            <a:alphaModFix/>
          </a:blip>
          <a:srcRect b="18706" l="38848" r="39771" t="21009"/>
          <a:stretch/>
        </p:blipFill>
        <p:spPr>
          <a:xfrm>
            <a:off x="5458225" y="743600"/>
            <a:ext cx="1710350" cy="2714275"/>
          </a:xfrm>
          <a:prstGeom prst="rect">
            <a:avLst/>
          </a:prstGeom>
          <a:noFill/>
          <a:ln>
            <a:noFill/>
          </a:ln>
        </p:spPr>
      </p:pic>
      <p:sp>
        <p:nvSpPr>
          <p:cNvPr id="98" name="Google Shape;98;p18"/>
          <p:cNvSpPr txBox="1"/>
          <p:nvPr/>
        </p:nvSpPr>
        <p:spPr>
          <a:xfrm>
            <a:off x="347050" y="347025"/>
            <a:ext cx="30000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400">
                <a:solidFill>
                  <a:schemeClr val="dk1"/>
                </a:solidFill>
                <a:latin typeface="EB Garamond"/>
                <a:ea typeface="EB Garamond"/>
                <a:cs typeface="EB Garamond"/>
                <a:sym typeface="EB Garamond"/>
              </a:rPr>
              <a:t>Conclusions</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276EE1950274418942B12A3F0889DB" ma:contentTypeVersion="13" ma:contentTypeDescription="Create a new document." ma:contentTypeScope="" ma:versionID="a7a8ffec9855ce2747d62c8b1695e92e">
  <xsd:schema xmlns:xsd="http://www.w3.org/2001/XMLSchema" xmlns:xs="http://www.w3.org/2001/XMLSchema" xmlns:p="http://schemas.microsoft.com/office/2006/metadata/properties" xmlns:ns2="0c420eb2-a4d4-4918-9091-ec45bffa12fb" xmlns:ns3="04db84b9-c3df-47a6-b89c-efbde5cfa114" targetNamespace="http://schemas.microsoft.com/office/2006/metadata/properties" ma:root="true" ma:fieldsID="8bae97eb9ad50d8dfb6cc8b2f38dbe3f" ns2:_="" ns3:_="">
    <xsd:import namespace="0c420eb2-a4d4-4918-9091-ec45bffa12fb"/>
    <xsd:import namespace="04db84b9-c3df-47a6-b89c-efbde5cfa1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420eb2-a4d4-4918-9091-ec45bffa12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db84b9-c3df-47a6-b89c-efbde5cfa1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4db84b9-c3df-47a6-b89c-efbde5cfa114">
      <UserInfo>
        <DisplayName/>
        <AccountId xsi:nil="true"/>
        <AccountType/>
      </UserInfo>
    </SharedWithUsers>
    <MediaLengthInSeconds xmlns="0c420eb2-a4d4-4918-9091-ec45bffa12fb" xsi:nil="true"/>
  </documentManagement>
</p:properties>
</file>

<file path=customXml/itemProps1.xml><?xml version="1.0" encoding="utf-8"?>
<ds:datastoreItem xmlns:ds="http://schemas.openxmlformats.org/officeDocument/2006/customXml" ds:itemID="{FD59C1F0-456A-41E1-8E20-9F87E2DB3BA0}"/>
</file>

<file path=customXml/itemProps2.xml><?xml version="1.0" encoding="utf-8"?>
<ds:datastoreItem xmlns:ds="http://schemas.openxmlformats.org/officeDocument/2006/customXml" ds:itemID="{97790A9A-ABBB-4CFC-94A3-0EFB3334AFF8}"/>
</file>

<file path=customXml/itemProps3.xml><?xml version="1.0" encoding="utf-8"?>
<ds:datastoreItem xmlns:ds="http://schemas.openxmlformats.org/officeDocument/2006/customXml" ds:itemID="{D76633C6-0395-43D6-8B08-A90CB6F0521D}"/>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6091100</vt:r8>
  </property>
  <property fmtid="{D5CDD505-2E9C-101B-9397-08002B2CF9AE}" pid="3" name="ContentTypeId">
    <vt:lpwstr>0x010100A9276EE1950274418942B12A3F0889DB</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ies>
</file>