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6"/>
  </p:notesMasterIdLst>
  <p:sldIdLst>
    <p:sldId id="256" r:id="rId5"/>
    <p:sldId id="257" r:id="rId6"/>
    <p:sldId id="258" r:id="rId7"/>
    <p:sldId id="259" r:id="rId8"/>
    <p:sldId id="260" r:id="rId9"/>
    <p:sldId id="261" r:id="rId10"/>
    <p:sldId id="262" r:id="rId11"/>
    <p:sldId id="263" r:id="rId12"/>
    <p:sldId id="264" r:id="rId13"/>
    <p:sldId id="266" r:id="rId14"/>
    <p:sldId id="265" r:id="rId15"/>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Libre Franklin"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24BD03-022F-D435-F9D6-6F64554A4DD2}" v="1" dt="2022-03-09T09:51:08.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Thornton" userId="S::helen.thornton@ymt.org.uk::177fce9f-c27c-4d21-a56d-14950dd7edbf" providerId="AD" clId="Web-{5824BD03-022F-D435-F9D6-6F64554A4DD2}"/>
    <pc:docChg chg="sldOrd">
      <pc:chgData name="Helen Thornton" userId="S::helen.thornton@ymt.org.uk::177fce9f-c27c-4d21-a56d-14950dd7edbf" providerId="AD" clId="Web-{5824BD03-022F-D435-F9D6-6F64554A4DD2}" dt="2022-03-09T09:51:08.109" v="0"/>
      <pc:docMkLst>
        <pc:docMk/>
      </pc:docMkLst>
      <pc:sldChg chg="ord">
        <pc:chgData name="Helen Thornton" userId="S::helen.thornton@ymt.org.uk::177fce9f-c27c-4d21-a56d-14950dd7edbf" providerId="AD" clId="Web-{5824BD03-022F-D435-F9D6-6F64554A4DD2}" dt="2022-03-09T09:51:08.109" v="0"/>
        <pc:sldMkLst>
          <pc:docMk/>
          <pc:sldMk cId="0"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04d7214c75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04d7214c75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04d7214c75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04d7214c75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4a876010c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04a876010c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0518ddb96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0518ddb9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050ce18fa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050ce18fa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04a876010c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04a876010c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04a876010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04a876010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lnSpc>
                <a:spcPct val="115000"/>
              </a:lnSpc>
              <a:spcBef>
                <a:spcPts val="1200"/>
              </a:spcBef>
              <a:spcAft>
                <a:spcPts val="0"/>
              </a:spcAft>
              <a:buClr>
                <a:schemeClr val="dk1"/>
              </a:buClr>
              <a:buSzPts val="1000"/>
              <a:buChar char="●"/>
            </a:pPr>
            <a:r>
              <a:rPr lang="en-GB" sz="1000">
                <a:solidFill>
                  <a:schemeClr val="dk1"/>
                </a:solidFill>
              </a:rPr>
              <a:t>1880 Lucy was sent to the first purpose-built female prison in the UK, in Woking</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GB" sz="1000">
                <a:solidFill>
                  <a:schemeClr val="dk1"/>
                </a:solidFill>
              </a:rPr>
              <a:t>It had been established in 1869, and by the 1880s held around 300 inmates.</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GB" sz="1000">
                <a:solidFill>
                  <a:schemeClr val="dk1"/>
                </a:solidFill>
              </a:rPr>
              <a:t>Lucy was given 5 years hard labour, but must have been released from prison on license, as she was convicted again in 1884.</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GB" sz="1000">
                <a:solidFill>
                  <a:schemeClr val="dk1"/>
                </a:solidFill>
              </a:rPr>
              <a:t>The women’s prison used much less arduous labour than men’s, since women were not believed to have the capacity for difficult physical labour.</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GB" sz="1000">
                <a:solidFill>
                  <a:schemeClr val="dk1"/>
                </a:solidFill>
              </a:rPr>
              <a:t>The inmates were given off-cuts of marble which they then cut down to size and arranged in a pattern to create mosaics.</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GB" sz="1000">
                <a:solidFill>
                  <a:schemeClr val="dk1"/>
                </a:solidFill>
              </a:rPr>
              <a:t>Some of the mosaics in St Paul’s Cathedral are believed to have been made by inmates at Woking</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GB" sz="1000">
                <a:solidFill>
                  <a:schemeClr val="dk1"/>
                </a:solidFill>
              </a:rPr>
              <a:t>Prisoners were often confined inside all day due to their believed inability to do outdoor work.</a:t>
            </a:r>
            <a:endParaRPr sz="1000">
              <a:solidFill>
                <a:schemeClr val="dk1"/>
              </a:solidFill>
            </a:endParaRPr>
          </a:p>
          <a:p>
            <a:pPr marL="914400" lvl="1" indent="-292100" algn="l" rtl="0">
              <a:lnSpc>
                <a:spcPct val="115000"/>
              </a:lnSpc>
              <a:spcBef>
                <a:spcPts val="0"/>
              </a:spcBef>
              <a:spcAft>
                <a:spcPts val="0"/>
              </a:spcAft>
              <a:buClr>
                <a:schemeClr val="dk1"/>
              </a:buClr>
              <a:buSzPts val="1000"/>
              <a:buChar char="●"/>
            </a:pPr>
            <a:r>
              <a:rPr lang="en-GB" sz="1000">
                <a:solidFill>
                  <a:schemeClr val="dk1"/>
                </a:solidFill>
              </a:rPr>
              <a:t>The prison had a focus on rehabilitation which was designed around Victorian gendered values of domesticity and motherhood</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GB" sz="1000">
                <a:solidFill>
                  <a:schemeClr val="dk1"/>
                </a:solidFill>
              </a:rPr>
              <a:t>Trained in domestic work.</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GB" sz="1000">
                <a:solidFill>
                  <a:schemeClr val="dk1"/>
                </a:solidFill>
              </a:rPr>
              <a:t>Women were expected to have a social, moralising role in society, and so by breaking the law they were deviating from this role.</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GB" sz="1200">
                <a:solidFill>
                  <a:srgbClr val="404040"/>
                </a:solidFill>
                <a:highlight>
                  <a:srgbClr val="F9F9F9"/>
                </a:highlight>
              </a:rPr>
              <a:t>Women required saving twice, firstly from their criminality and then from their deviance from anticipated female behaviour.</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GB" sz="1000">
                <a:solidFill>
                  <a:schemeClr val="dk1"/>
                </a:solidFill>
              </a:rPr>
              <a:t>Female prisoners were kept in solitary confinement for the first few months of the sentence, where they ate, slept and worked.</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GB" sz="1000">
                <a:solidFill>
                  <a:schemeClr val="dk1"/>
                </a:solidFill>
              </a:rPr>
              <a:t>Female prisoners were often volatile, depressed and suicidal during their confinement, commonly had mental breakdowns where they would destroy everything in their cell - factor in Lucy’s lunacy diagnosis?</a:t>
            </a:r>
            <a:endParaRPr sz="1000">
              <a:solidFill>
                <a:schemeClr val="dk1"/>
              </a:solidFill>
            </a:endParaRPr>
          </a:p>
          <a:p>
            <a:pPr marL="1371600" lvl="2" indent="-292100" algn="l" rtl="0">
              <a:lnSpc>
                <a:spcPct val="115000"/>
              </a:lnSpc>
              <a:spcBef>
                <a:spcPts val="0"/>
              </a:spcBef>
              <a:spcAft>
                <a:spcPts val="0"/>
              </a:spcAft>
              <a:buClr>
                <a:schemeClr val="dk1"/>
              </a:buClr>
              <a:buSzPts val="1000"/>
              <a:buChar char="●"/>
            </a:pPr>
            <a:r>
              <a:rPr lang="en-GB" sz="1000">
                <a:solidFill>
                  <a:schemeClr val="dk1"/>
                </a:solidFill>
              </a:rPr>
              <a:t>Deprived of conversation as a disciplinary tool, as this was seen as the appropriate punishment for women’s social role.</a:t>
            </a:r>
            <a:endParaRPr sz="10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04d7214c7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04d7214c7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 here we have two newspaper articles reporting on the arrest and trial of Lucy Sturdy in 1885. The first article from the York Herald details how Lucy was charged with stealing a coat and a postal-order form a warehouse in Bradford. Mr Thompson appears for prosecution. Dr Tempest Anderson, medical officer from the York Castle Prison, certified that she was insane. The next article from Leeds Times gives us more detail about the crime itself. Titled ‘A sturdy and roughish hand’, Lucy is charged with stealing a coat, value 15s, and a postal order, value 10s, from W. H. Lister, on the 13th August. The prosecutor was the manager  at Messrs. Lister and Sutcliffe’s Globe Mill and the items were stolen right from his office. Lucy was noted as a weaver or a millhand at the time, so perhaps this was her boss she was stealing from.</a:t>
            </a:r>
            <a:endParaRPr/>
          </a:p>
          <a:p>
            <a:pPr marL="0" lvl="0" indent="0" algn="l" rtl="0">
              <a:spcBef>
                <a:spcPts val="0"/>
              </a:spcBef>
              <a:spcAft>
                <a:spcPts val="0"/>
              </a:spcAft>
              <a:buNone/>
            </a:pPr>
            <a:r>
              <a:rPr lang="en-GB"/>
              <a:t>If we look into the criminal records at the time to support these articles, we find that W. H. Lister was one William henry. Lucy committed the crime on the 13th August 1885, and was tried almost two months later on the 6th November 1885, where she was found to be insane by the jury.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04d7214c75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04d7214c75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 month after her trial, on 5th December, she was finally admitted to the North Riding of Yorkshire Lunatic Asylum at Clifton, York. She was 25 years old, uneducated, a weaver, married to Tom Freeman, and mother of 2, the youngest of which was 16 months old. She was admitted melancholia, an episode which had apparently lasted 4 months up to this point. Dr Tempest Anderson gave the following statement as evidence for her insanity:...</a:t>
            </a:r>
            <a:endParaRPr/>
          </a:p>
          <a:p>
            <a:pPr marL="0" lvl="0" indent="0" algn="l" rtl="0">
              <a:spcBef>
                <a:spcPts val="0"/>
              </a:spcBef>
              <a:spcAft>
                <a:spcPts val="0"/>
              </a:spcAft>
              <a:buNone/>
            </a:pPr>
            <a:r>
              <a:rPr lang="en-GB"/>
              <a:t>It could be argued here that she was faking insanity to avoid imprisonment. At this point she had spent 3 months in Armley Jail in Leeds, a place infamous for hangings. We can assume her experience here wasn’t pleasant, and she pleaded insane to avoid even harsher conditions. It is perfectly plausible, however, that she was suffering from melancholia, perhaps linked to post-partum depression after the birth of her second child who only appears here in her admission to the hospital. After a lifetime of poverty and crime, is it unreasonable for any women to struggle with mental illness?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04d7214c75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04d7214c75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t>Lucy Sturdy</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By Jess, Ariane, Ivor, Molly and Ruby</a:t>
            </a:r>
            <a:endParaRPr/>
          </a:p>
        </p:txBody>
      </p:sp>
      <p:sp>
        <p:nvSpPr>
          <p:cNvPr id="56" name="Google Shape;56;p13"/>
          <p:cNvSpPr txBox="1"/>
          <p:nvPr/>
        </p:nvSpPr>
        <p:spPr>
          <a:xfrm>
            <a:off x="2940450" y="3465875"/>
            <a:ext cx="3263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rgbClr val="999999"/>
                </a:solidFill>
              </a:rPr>
              <a:t>(AKA Team Quintuple Dragon)</a:t>
            </a:r>
            <a:endParaRPr>
              <a:solidFill>
                <a:srgbClr val="99999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311700" y="555600"/>
            <a:ext cx="3587100" cy="706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GB"/>
              <a:t>Loose Ends &amp; Conclusion</a:t>
            </a:r>
            <a:endParaRPr/>
          </a:p>
        </p:txBody>
      </p:sp>
      <p:sp>
        <p:nvSpPr>
          <p:cNvPr id="148" name="Google Shape;148;p23"/>
          <p:cNvSpPr txBox="1">
            <a:spLocks noGrp="1"/>
          </p:cNvSpPr>
          <p:nvPr>
            <p:ph type="body" idx="1"/>
          </p:nvPr>
        </p:nvSpPr>
        <p:spPr>
          <a:xfrm>
            <a:off x="311700" y="1311300"/>
            <a:ext cx="8108100" cy="3257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a:t>‘Lucy Sturdy’ appears in a 1939 census record, born in 1861, occupation ‘unpaid domestic duties’.</a:t>
            </a:r>
            <a:endParaRPr sz="1600"/>
          </a:p>
          <a:p>
            <a:pPr marL="0" lvl="0" indent="0" algn="l" rtl="0">
              <a:spcBef>
                <a:spcPts val="1200"/>
              </a:spcBef>
              <a:spcAft>
                <a:spcPts val="0"/>
              </a:spcAft>
              <a:buNone/>
            </a:pPr>
            <a:r>
              <a:rPr lang="en-GB" sz="1600"/>
              <a:t>Another ‘Lucy Sturdy’ dies in 1943, however she was also born in 1861. This may be the same Lucy as above or not. We can’t be sure whether these records relate to the woma74n we have been talking about, and it is loose ends like these that exist for many women in the records.</a:t>
            </a:r>
            <a:endParaRPr sz="1600"/>
          </a:p>
          <a:p>
            <a:pPr marL="0" lvl="0" indent="0" algn="l" rtl="0">
              <a:spcBef>
                <a:spcPts val="1200"/>
              </a:spcBef>
              <a:spcAft>
                <a:spcPts val="1200"/>
              </a:spcAft>
              <a:buNone/>
            </a:pPr>
            <a:r>
              <a:rPr lang="en-GB" sz="1600"/>
              <a:t>Lucy’s story is one of hardship and survival, a narrative not uncommon for working-class women in Victorian York. Trapped in a cycle of crime and survival, Lucy is just one victim in a wider historical trend, and that is why she is important.</a:t>
            </a:r>
            <a:endParaRPr sz="1600"/>
          </a:p>
        </p:txBody>
      </p:sp>
      <p:sp>
        <p:nvSpPr>
          <p:cNvPr id="149" name="Google Shape;149;p23"/>
          <p:cNvSpPr txBox="1"/>
          <p:nvPr/>
        </p:nvSpPr>
        <p:spPr>
          <a:xfrm>
            <a:off x="7715250" y="4693450"/>
            <a:ext cx="1253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chemeClr val="dk1"/>
                </a:solidFill>
              </a:rPr>
              <a:t>Ariane </a:t>
            </a:r>
            <a:endParaRPr sz="12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2"/>
          <p:cNvSpPr txBox="1">
            <a:spLocks noGrp="1"/>
          </p:cNvSpPr>
          <p:nvPr>
            <p:ph type="title"/>
          </p:nvPr>
        </p:nvSpPr>
        <p:spPr>
          <a:xfrm>
            <a:off x="328975" y="21845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Life in The Asylum </a:t>
            </a:r>
            <a:endParaRPr/>
          </a:p>
        </p:txBody>
      </p:sp>
      <p:sp>
        <p:nvSpPr>
          <p:cNvPr id="141" name="Google Shape;141;p22"/>
          <p:cNvSpPr txBox="1">
            <a:spLocks noGrp="1"/>
          </p:cNvSpPr>
          <p:nvPr>
            <p:ph type="body" idx="1"/>
          </p:nvPr>
        </p:nvSpPr>
        <p:spPr>
          <a:xfrm>
            <a:off x="199350" y="974150"/>
            <a:ext cx="7866000" cy="38295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Clr>
                <a:schemeClr val="dk1"/>
              </a:buClr>
              <a:buSzPts val="1200"/>
              <a:buChar char="●"/>
            </a:pPr>
            <a:r>
              <a:rPr lang="en-GB">
                <a:solidFill>
                  <a:schemeClr val="dk1"/>
                </a:solidFill>
              </a:rPr>
              <a:t>Lucy only spent a total of one month in the Clifton Lunatic Asylum. Below is the documentation of her behaviour within this period.</a:t>
            </a:r>
            <a:endParaRPr>
              <a:solidFill>
                <a:schemeClr val="dk1"/>
              </a:solidFill>
            </a:endParaRPr>
          </a:p>
          <a:p>
            <a:pPr marL="914400" lvl="1" indent="-304800" algn="l" rtl="0">
              <a:spcBef>
                <a:spcPts val="0"/>
              </a:spcBef>
              <a:spcAft>
                <a:spcPts val="0"/>
              </a:spcAft>
              <a:buClr>
                <a:schemeClr val="dk1"/>
              </a:buClr>
              <a:buSzPts val="1200"/>
              <a:buChar char="○"/>
            </a:pPr>
            <a:r>
              <a:rPr lang="en-GB">
                <a:solidFill>
                  <a:schemeClr val="dk1"/>
                </a:solidFill>
              </a:rPr>
              <a:t>1885, December 7</a:t>
            </a:r>
            <a:r>
              <a:rPr lang="en-GB" baseline="30000">
                <a:solidFill>
                  <a:schemeClr val="dk1"/>
                </a:solidFill>
              </a:rPr>
              <a:t>th</a:t>
            </a:r>
            <a:r>
              <a:rPr lang="en-GB">
                <a:solidFill>
                  <a:schemeClr val="dk1"/>
                </a:solidFill>
              </a:rPr>
              <a:t>: ‘Scarcely spoken when spoken to’ and refuses to talk of her former life.</a:t>
            </a:r>
            <a:endParaRPr>
              <a:solidFill>
                <a:schemeClr val="dk1"/>
              </a:solidFill>
            </a:endParaRPr>
          </a:p>
          <a:p>
            <a:pPr marL="914400" lvl="1" indent="-304800" algn="l" rtl="0">
              <a:spcBef>
                <a:spcPts val="0"/>
              </a:spcBef>
              <a:spcAft>
                <a:spcPts val="0"/>
              </a:spcAft>
              <a:buClr>
                <a:schemeClr val="dk1"/>
              </a:buClr>
              <a:buSzPts val="1200"/>
              <a:buChar char="○"/>
            </a:pPr>
            <a:r>
              <a:rPr lang="en-GB">
                <a:solidFill>
                  <a:schemeClr val="dk1"/>
                </a:solidFill>
              </a:rPr>
              <a:t>1885, December 24th: Doesn’t speak unless spoken to, and does some needlework.</a:t>
            </a:r>
            <a:endParaRPr>
              <a:solidFill>
                <a:schemeClr val="dk1"/>
              </a:solidFill>
            </a:endParaRPr>
          </a:p>
          <a:p>
            <a:pPr marL="914400" lvl="1" indent="-304800" algn="l" rtl="0">
              <a:spcBef>
                <a:spcPts val="0"/>
              </a:spcBef>
              <a:spcAft>
                <a:spcPts val="0"/>
              </a:spcAft>
              <a:buClr>
                <a:schemeClr val="dk1"/>
              </a:buClr>
              <a:buSzPts val="1200"/>
              <a:buChar char="○"/>
            </a:pPr>
            <a:r>
              <a:rPr lang="en-GB">
                <a:solidFill>
                  <a:schemeClr val="dk1"/>
                </a:solidFill>
              </a:rPr>
              <a:t>1886, January 6</a:t>
            </a:r>
            <a:r>
              <a:rPr lang="en-GB" baseline="30000">
                <a:solidFill>
                  <a:schemeClr val="dk1"/>
                </a:solidFill>
              </a:rPr>
              <a:t>th</a:t>
            </a:r>
            <a:r>
              <a:rPr lang="en-GB">
                <a:solidFill>
                  <a:schemeClr val="dk1"/>
                </a:solidFill>
              </a:rPr>
              <a:t>: Sturdy steals a pair of scissors and cuts the straps on a nurses keys, hiding them.</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04800" algn="l" rtl="0">
              <a:spcBef>
                <a:spcPts val="0"/>
              </a:spcBef>
              <a:spcAft>
                <a:spcPts val="0"/>
              </a:spcAft>
              <a:buClr>
                <a:schemeClr val="dk1"/>
              </a:buClr>
              <a:buSzPts val="1200"/>
              <a:buChar char="●"/>
            </a:pPr>
            <a:r>
              <a:rPr lang="en-GB">
                <a:solidFill>
                  <a:schemeClr val="dk1"/>
                </a:solidFill>
              </a:rPr>
              <a:t>Her Escape:</a:t>
            </a:r>
            <a:endParaRPr>
              <a:solidFill>
                <a:schemeClr val="dk1"/>
              </a:solidFill>
            </a:endParaRPr>
          </a:p>
          <a:p>
            <a:pPr marL="914400" lvl="1" indent="-304800" algn="l" rtl="0">
              <a:spcBef>
                <a:spcPts val="0"/>
              </a:spcBef>
              <a:spcAft>
                <a:spcPts val="0"/>
              </a:spcAft>
              <a:buClr>
                <a:schemeClr val="dk1"/>
              </a:buClr>
              <a:buSzPts val="1200"/>
              <a:buChar char="○"/>
            </a:pPr>
            <a:r>
              <a:rPr lang="en-GB">
                <a:solidFill>
                  <a:schemeClr val="dk1"/>
                </a:solidFill>
              </a:rPr>
              <a:t>1886, January 27</a:t>
            </a:r>
            <a:r>
              <a:rPr lang="en-GB" baseline="30000">
                <a:solidFill>
                  <a:schemeClr val="dk1"/>
                </a:solidFill>
              </a:rPr>
              <a:t>th</a:t>
            </a:r>
            <a:r>
              <a:rPr lang="en-GB">
                <a:solidFill>
                  <a:schemeClr val="dk1"/>
                </a:solidFill>
              </a:rPr>
              <a:t>: Sturdy ‘escapes into the night’ on the 21</a:t>
            </a:r>
            <a:r>
              <a:rPr lang="en-GB" baseline="30000">
                <a:solidFill>
                  <a:schemeClr val="dk1"/>
                </a:solidFill>
              </a:rPr>
              <a:t>st</a:t>
            </a:r>
            <a:endParaRPr>
              <a:solidFill>
                <a:schemeClr val="dk1"/>
              </a:solidFill>
            </a:endParaRPr>
          </a:p>
          <a:p>
            <a:pPr marL="914400" lvl="1" indent="-304800" algn="l" rtl="0">
              <a:spcBef>
                <a:spcPts val="0"/>
              </a:spcBef>
              <a:spcAft>
                <a:spcPts val="0"/>
              </a:spcAft>
              <a:buClr>
                <a:schemeClr val="dk1"/>
              </a:buClr>
              <a:buSzPts val="1200"/>
              <a:buChar char="○"/>
            </a:pPr>
            <a:r>
              <a:rPr lang="en-GB">
                <a:solidFill>
                  <a:schemeClr val="dk1"/>
                </a:solidFill>
              </a:rPr>
              <a:t>1886, February 8</a:t>
            </a:r>
            <a:r>
              <a:rPr lang="en-GB" baseline="30000">
                <a:solidFill>
                  <a:schemeClr val="dk1"/>
                </a:solidFill>
              </a:rPr>
              <a:t>th</a:t>
            </a:r>
            <a:r>
              <a:rPr lang="en-GB">
                <a:solidFill>
                  <a:schemeClr val="dk1"/>
                </a:solidFill>
              </a:rPr>
              <a:t>: No recovery of her, is thought to be in Bradford</a:t>
            </a:r>
            <a:endParaRPr>
              <a:solidFill>
                <a:schemeClr val="dk1"/>
              </a:solidFill>
            </a:endParaRPr>
          </a:p>
          <a:p>
            <a:pPr marL="914400" lvl="1" indent="-304800" algn="l" rtl="0">
              <a:spcBef>
                <a:spcPts val="0"/>
              </a:spcBef>
              <a:spcAft>
                <a:spcPts val="0"/>
              </a:spcAft>
              <a:buClr>
                <a:schemeClr val="dk1"/>
              </a:buClr>
              <a:buSzPts val="1200"/>
              <a:buChar char="○"/>
            </a:pPr>
            <a:r>
              <a:rPr lang="en-GB">
                <a:solidFill>
                  <a:schemeClr val="dk1"/>
                </a:solidFill>
              </a:rPr>
              <a:t>1886, June 16</a:t>
            </a:r>
            <a:r>
              <a:rPr lang="en-GB" baseline="30000">
                <a:solidFill>
                  <a:schemeClr val="dk1"/>
                </a:solidFill>
              </a:rPr>
              <a:t>th</a:t>
            </a:r>
            <a:r>
              <a:rPr lang="en-GB">
                <a:solidFill>
                  <a:schemeClr val="dk1"/>
                </a:solidFill>
              </a:rPr>
              <a:t>: Still no recovery, thought to have left Bradford</a:t>
            </a:r>
            <a:endParaRPr>
              <a:solidFill>
                <a:schemeClr val="dk1"/>
              </a:solidFill>
            </a:endParaRPr>
          </a:p>
          <a:p>
            <a:pPr marL="914400" lvl="1" indent="-304800" algn="l" rtl="0">
              <a:spcBef>
                <a:spcPts val="0"/>
              </a:spcBef>
              <a:spcAft>
                <a:spcPts val="0"/>
              </a:spcAft>
              <a:buClr>
                <a:schemeClr val="dk1"/>
              </a:buClr>
              <a:buSzPts val="1200"/>
              <a:buChar char="○"/>
            </a:pPr>
            <a:r>
              <a:rPr lang="en-GB">
                <a:solidFill>
                  <a:schemeClr val="dk1"/>
                </a:solidFill>
              </a:rPr>
              <a:t>1887: January 24</a:t>
            </a:r>
            <a:r>
              <a:rPr lang="en-GB" baseline="30000">
                <a:solidFill>
                  <a:schemeClr val="dk1"/>
                </a:solidFill>
              </a:rPr>
              <a:t>th</a:t>
            </a:r>
            <a:r>
              <a:rPr lang="en-GB">
                <a:solidFill>
                  <a:schemeClr val="dk1"/>
                </a:solidFill>
              </a:rPr>
              <a:t>: Still missing from the asylum, ‘nothing has been heard of her’</a:t>
            </a:r>
            <a:endParaRPr>
              <a:solidFill>
                <a:schemeClr val="dk1"/>
              </a:solidFill>
            </a:endParaRPr>
          </a:p>
          <a:p>
            <a:pPr marL="0" lvl="0" indent="0" algn="l" rtl="0">
              <a:spcBef>
                <a:spcPts val="0"/>
              </a:spcBef>
              <a:spcAft>
                <a:spcPts val="0"/>
              </a:spcAft>
              <a:buNone/>
            </a:pPr>
            <a:r>
              <a:rPr lang="en-GB">
                <a:solidFill>
                  <a:schemeClr val="dk1"/>
                </a:solidFill>
              </a:rPr>
              <a:t>1887, October 10</a:t>
            </a:r>
            <a:r>
              <a:rPr lang="en-GB" baseline="30000">
                <a:solidFill>
                  <a:schemeClr val="dk1"/>
                </a:solidFill>
              </a:rPr>
              <a:t>th</a:t>
            </a:r>
            <a:r>
              <a:rPr lang="en-GB">
                <a:solidFill>
                  <a:schemeClr val="dk1"/>
                </a:solidFill>
              </a:rPr>
              <a: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GB" sz="1300" b="1">
                <a:solidFill>
                  <a:schemeClr val="dk1"/>
                </a:solidFill>
              </a:rPr>
              <a:t>‘On the authority of the Secretary of State, she was today taken off the asylum books – She wins’</a:t>
            </a:r>
            <a:endParaRPr/>
          </a:p>
        </p:txBody>
      </p:sp>
      <p:sp>
        <p:nvSpPr>
          <p:cNvPr id="142" name="Google Shape;142;p22"/>
          <p:cNvSpPr txBox="1"/>
          <p:nvPr/>
        </p:nvSpPr>
        <p:spPr>
          <a:xfrm>
            <a:off x="4901475" y="4486525"/>
            <a:ext cx="4122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solidFill>
                  <a:schemeClr val="dk1"/>
                </a:solidFill>
                <a:latin typeface="Libre Franklin"/>
                <a:ea typeface="Libre Franklin"/>
                <a:cs typeface="Libre Franklin"/>
                <a:sym typeface="Libre Franklin"/>
              </a:rPr>
              <a:t> </a:t>
            </a:r>
            <a:r>
              <a:rPr lang="en-GB" sz="900">
                <a:solidFill>
                  <a:schemeClr val="dk1"/>
                </a:solidFill>
                <a:latin typeface="Calibri"/>
                <a:ea typeface="Calibri"/>
                <a:cs typeface="Calibri"/>
                <a:sym typeface="Calibri"/>
              </a:rPr>
              <a:t>Borthwick  Institute for Archives, 1885, </a:t>
            </a:r>
            <a:r>
              <a:rPr lang="en-GB" sz="900" i="1">
                <a:solidFill>
                  <a:schemeClr val="dk1"/>
                </a:solidFill>
                <a:latin typeface="Calibri"/>
                <a:ea typeface="Calibri"/>
                <a:cs typeface="Calibri"/>
                <a:sym typeface="Calibri"/>
              </a:rPr>
              <a:t>Female Case Book, [Archive Record], </a:t>
            </a:r>
            <a:r>
              <a:rPr lang="en-GB" sz="900">
                <a:solidFill>
                  <a:schemeClr val="dk1"/>
                </a:solidFill>
                <a:latin typeface="Calibri"/>
                <a:ea typeface="Calibri"/>
                <a:cs typeface="Calibri"/>
                <a:sym typeface="Calibri"/>
              </a:rPr>
              <a:t>available via Borthwick Institute for Archives: NHS/CLF/6/5/59/2394, York.</a:t>
            </a:r>
            <a:endParaRPr sz="13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237975" y="322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Background and Family</a:t>
            </a:r>
            <a:endParaRPr/>
          </a:p>
        </p:txBody>
      </p:sp>
      <p:sp>
        <p:nvSpPr>
          <p:cNvPr id="62" name="Google Shape;62;p14"/>
          <p:cNvSpPr txBox="1">
            <a:spLocks noGrp="1"/>
          </p:cNvSpPr>
          <p:nvPr>
            <p:ph type="body" idx="1"/>
          </p:nvPr>
        </p:nvSpPr>
        <p:spPr>
          <a:xfrm>
            <a:off x="0" y="931250"/>
            <a:ext cx="9081000" cy="4015500"/>
          </a:xfrm>
          <a:prstGeom prst="rect">
            <a:avLst/>
          </a:prstGeom>
        </p:spPr>
        <p:txBody>
          <a:bodyPr spcFirstLastPara="1" wrap="square" lIns="91425" tIns="91425" rIns="91425" bIns="91425" anchor="t" anchorCtr="0">
            <a:normAutofit/>
          </a:bodyPr>
          <a:lstStyle/>
          <a:p>
            <a:pPr marL="457200" lvl="0" indent="-342900" algn="l" rtl="0">
              <a:lnSpc>
                <a:spcPct val="200000"/>
              </a:lnSpc>
              <a:spcBef>
                <a:spcPts val="0"/>
              </a:spcBef>
              <a:spcAft>
                <a:spcPts val="0"/>
              </a:spcAft>
              <a:buSzPts val="1800"/>
              <a:buChar char="●"/>
            </a:pPr>
            <a:r>
              <a:rPr lang="en-GB"/>
              <a:t>Born in 1860, in Carlisle, England</a:t>
            </a:r>
            <a:endParaRPr/>
          </a:p>
          <a:p>
            <a:pPr marL="457200" lvl="0" indent="-342900" algn="l" rtl="0">
              <a:lnSpc>
                <a:spcPct val="200000"/>
              </a:lnSpc>
              <a:spcBef>
                <a:spcPts val="0"/>
              </a:spcBef>
              <a:spcAft>
                <a:spcPts val="0"/>
              </a:spcAft>
              <a:buSzPts val="1800"/>
              <a:buChar char="●"/>
            </a:pPr>
            <a:r>
              <a:rPr lang="en-GB"/>
              <a:t>Moved to Bradford in 1871 </a:t>
            </a:r>
            <a:endParaRPr/>
          </a:p>
          <a:p>
            <a:pPr marL="914400" lvl="1" indent="-317500" algn="l" rtl="0">
              <a:lnSpc>
                <a:spcPct val="200000"/>
              </a:lnSpc>
              <a:spcBef>
                <a:spcPts val="0"/>
              </a:spcBef>
              <a:spcAft>
                <a:spcPts val="0"/>
              </a:spcAft>
              <a:buSzPts val="1400"/>
              <a:buChar char="○"/>
            </a:pPr>
            <a:r>
              <a:rPr lang="en-GB"/>
              <a:t>Industrial revolution → urbanization</a:t>
            </a:r>
            <a:endParaRPr/>
          </a:p>
          <a:p>
            <a:pPr marL="457200" lvl="0" indent="-342900" algn="l" rtl="0">
              <a:lnSpc>
                <a:spcPct val="200000"/>
              </a:lnSpc>
              <a:spcBef>
                <a:spcPts val="0"/>
              </a:spcBef>
              <a:spcAft>
                <a:spcPts val="0"/>
              </a:spcAft>
              <a:buSzPts val="1800"/>
              <a:buChar char="●"/>
            </a:pPr>
            <a:r>
              <a:rPr lang="en-GB"/>
              <a:t>A family of cotton weavers</a:t>
            </a:r>
            <a:endParaRPr/>
          </a:p>
          <a:p>
            <a:pPr marL="914400" lvl="1" indent="-317500" algn="l" rtl="0">
              <a:lnSpc>
                <a:spcPct val="200000"/>
              </a:lnSpc>
              <a:spcBef>
                <a:spcPts val="0"/>
              </a:spcBef>
              <a:spcAft>
                <a:spcPts val="0"/>
              </a:spcAft>
              <a:buSzPts val="1400"/>
              <a:buChar char="○"/>
            </a:pPr>
            <a:r>
              <a:rPr lang="en-GB"/>
              <a:t>Extremely poor working conditions in the mills</a:t>
            </a:r>
            <a:endParaRPr/>
          </a:p>
          <a:p>
            <a:pPr marL="914400" lvl="1" indent="-317500" algn="l" rtl="0">
              <a:lnSpc>
                <a:spcPct val="200000"/>
              </a:lnSpc>
              <a:spcBef>
                <a:spcPts val="0"/>
              </a:spcBef>
              <a:spcAft>
                <a:spcPts val="0"/>
              </a:spcAft>
              <a:buSzPts val="1400"/>
              <a:buChar char="○"/>
            </a:pPr>
            <a:r>
              <a:rPr lang="en-GB"/>
              <a:t>Was stealing easier for Lucy to support herself and her family?</a:t>
            </a:r>
            <a:endParaRPr/>
          </a:p>
        </p:txBody>
      </p:sp>
      <p:sp>
        <p:nvSpPr>
          <p:cNvPr id="63" name="Google Shape;63;p14"/>
          <p:cNvSpPr txBox="1"/>
          <p:nvPr/>
        </p:nvSpPr>
        <p:spPr>
          <a:xfrm>
            <a:off x="7944100" y="1161225"/>
            <a:ext cx="10029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a:solidFill>
                  <a:schemeClr val="dk1"/>
                </a:solidFill>
                <a:latin typeface="Libre Franklin"/>
                <a:ea typeface="Libre Franklin"/>
                <a:cs typeface="Libre Franklin"/>
                <a:sym typeface="Libre Franklin"/>
              </a:rPr>
              <a:t>‘John Sturdy’ (1861).</a:t>
            </a:r>
            <a:endParaRPr sz="700">
              <a:solidFill>
                <a:schemeClr val="dk1"/>
              </a:solidFill>
              <a:latin typeface="Libre Franklin"/>
              <a:ea typeface="Libre Franklin"/>
              <a:cs typeface="Libre Franklin"/>
              <a:sym typeface="Libre Franklin"/>
            </a:endParaRPr>
          </a:p>
          <a:p>
            <a:pPr marL="0" lvl="0" indent="0" algn="l" rtl="0">
              <a:spcBef>
                <a:spcPts val="0"/>
              </a:spcBef>
              <a:spcAft>
                <a:spcPts val="0"/>
              </a:spcAft>
              <a:buNone/>
            </a:pPr>
            <a:endParaRPr sz="1000">
              <a:solidFill>
                <a:schemeClr val="dk1"/>
              </a:solidFill>
              <a:latin typeface="Libre Franklin"/>
              <a:ea typeface="Libre Franklin"/>
              <a:cs typeface="Libre Franklin"/>
              <a:sym typeface="Libre Franklin"/>
            </a:endParaRPr>
          </a:p>
        </p:txBody>
      </p:sp>
      <p:sp>
        <p:nvSpPr>
          <p:cNvPr id="64" name="Google Shape;64;p14"/>
          <p:cNvSpPr txBox="1"/>
          <p:nvPr/>
        </p:nvSpPr>
        <p:spPr>
          <a:xfrm>
            <a:off x="7411450" y="3043775"/>
            <a:ext cx="10029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a:solidFill>
                  <a:schemeClr val="dk1"/>
                </a:solidFill>
                <a:latin typeface="Libre Franklin"/>
                <a:ea typeface="Libre Franklin"/>
                <a:cs typeface="Libre Franklin"/>
                <a:sym typeface="Libre Franklin"/>
              </a:rPr>
              <a:t> ‘John Sturdy’ (1871).</a:t>
            </a:r>
            <a:endParaRPr sz="700">
              <a:solidFill>
                <a:schemeClr val="dk1"/>
              </a:solidFill>
              <a:latin typeface="Libre Franklin"/>
              <a:ea typeface="Libre Franklin"/>
              <a:cs typeface="Libre Franklin"/>
              <a:sym typeface="Libre Franklin"/>
            </a:endParaRPr>
          </a:p>
          <a:p>
            <a:pPr marL="0" lvl="0" indent="0" algn="l" rtl="0">
              <a:spcBef>
                <a:spcPts val="0"/>
              </a:spcBef>
              <a:spcAft>
                <a:spcPts val="0"/>
              </a:spcAft>
              <a:buNone/>
            </a:pPr>
            <a:endParaRPr sz="1000">
              <a:solidFill>
                <a:schemeClr val="dk1"/>
              </a:solidFill>
              <a:latin typeface="Libre Franklin"/>
              <a:ea typeface="Libre Franklin"/>
              <a:cs typeface="Libre Franklin"/>
              <a:sym typeface="Libre Franklin"/>
            </a:endParaRPr>
          </a:p>
        </p:txBody>
      </p:sp>
      <p:pic>
        <p:nvPicPr>
          <p:cNvPr id="65" name="Google Shape;65;p14"/>
          <p:cNvPicPr preferRelativeResize="0"/>
          <p:nvPr/>
        </p:nvPicPr>
        <p:blipFill rotWithShape="1">
          <a:blip r:embed="rId3">
            <a:alphaModFix/>
          </a:blip>
          <a:srcRect l="14363" t="27246" r="33368" b="52840"/>
          <a:stretch/>
        </p:blipFill>
        <p:spPr>
          <a:xfrm>
            <a:off x="4375000" y="1428249"/>
            <a:ext cx="4572001" cy="1088579"/>
          </a:xfrm>
          <a:prstGeom prst="rect">
            <a:avLst/>
          </a:prstGeom>
          <a:noFill/>
          <a:ln>
            <a:noFill/>
          </a:ln>
        </p:spPr>
      </p:pic>
      <p:pic>
        <p:nvPicPr>
          <p:cNvPr id="66" name="Google Shape;66;p14"/>
          <p:cNvPicPr preferRelativeResize="0"/>
          <p:nvPr/>
        </p:nvPicPr>
        <p:blipFill rotWithShape="1">
          <a:blip r:embed="rId4">
            <a:alphaModFix/>
          </a:blip>
          <a:srcRect l="10467" t="43168" r="17346" b="44406"/>
          <a:stretch/>
        </p:blipFill>
        <p:spPr>
          <a:xfrm>
            <a:off x="311700" y="4017125"/>
            <a:ext cx="8225551" cy="884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Background and Family</a:t>
            </a:r>
            <a:endParaRPr/>
          </a:p>
        </p:txBody>
      </p:sp>
      <p:sp>
        <p:nvSpPr>
          <p:cNvPr id="72" name="Google Shape;72;p15"/>
          <p:cNvSpPr txBox="1">
            <a:spLocks noGrp="1"/>
          </p:cNvSpPr>
          <p:nvPr>
            <p:ph type="body" idx="1"/>
          </p:nvPr>
        </p:nvSpPr>
        <p:spPr>
          <a:xfrm>
            <a:off x="0" y="1017725"/>
            <a:ext cx="8520600" cy="3416400"/>
          </a:xfrm>
          <a:prstGeom prst="rect">
            <a:avLst/>
          </a:prstGeom>
        </p:spPr>
        <p:txBody>
          <a:bodyPr spcFirstLastPara="1" wrap="square" lIns="91425" tIns="91425" rIns="91425" bIns="91425" anchor="t" anchorCtr="0">
            <a:normAutofit/>
          </a:bodyPr>
          <a:lstStyle/>
          <a:p>
            <a:pPr marL="457200" lvl="0" indent="-317500" algn="l" rtl="0">
              <a:lnSpc>
                <a:spcPct val="200000"/>
              </a:lnSpc>
              <a:spcBef>
                <a:spcPts val="0"/>
              </a:spcBef>
              <a:spcAft>
                <a:spcPts val="0"/>
              </a:spcAft>
              <a:buSzPts val="1400"/>
              <a:buChar char="●"/>
            </a:pPr>
            <a:r>
              <a:rPr lang="en-GB" sz="1400"/>
              <a:t>DOB: 1860</a:t>
            </a:r>
            <a:endParaRPr sz="1400"/>
          </a:p>
          <a:p>
            <a:pPr marL="457200" lvl="0" indent="-317500" algn="l" rtl="0">
              <a:lnSpc>
                <a:spcPct val="200000"/>
              </a:lnSpc>
              <a:spcBef>
                <a:spcPts val="0"/>
              </a:spcBef>
              <a:spcAft>
                <a:spcPts val="0"/>
              </a:spcAft>
              <a:buSzPts val="1400"/>
              <a:buChar char="●"/>
            </a:pPr>
            <a:r>
              <a:rPr lang="en-GB" sz="1400"/>
              <a:t>Birthplace: Dublin, Ireland OR Carlisle, England </a:t>
            </a:r>
            <a:endParaRPr sz="1400"/>
          </a:p>
          <a:p>
            <a:pPr marL="914400" lvl="1" indent="-317500" algn="l" rtl="0">
              <a:lnSpc>
                <a:spcPct val="200000"/>
              </a:lnSpc>
              <a:spcBef>
                <a:spcPts val="0"/>
              </a:spcBef>
              <a:spcAft>
                <a:spcPts val="0"/>
              </a:spcAft>
              <a:buSzPts val="1400"/>
              <a:buChar char="○"/>
            </a:pPr>
            <a:r>
              <a:rPr lang="en-GB"/>
              <a:t>John and Ann Sturdy</a:t>
            </a:r>
            <a:endParaRPr/>
          </a:p>
          <a:p>
            <a:pPr marL="457200" lvl="0" indent="-317500" algn="l" rtl="0">
              <a:lnSpc>
                <a:spcPct val="200000"/>
              </a:lnSpc>
              <a:spcBef>
                <a:spcPts val="0"/>
              </a:spcBef>
              <a:spcAft>
                <a:spcPts val="0"/>
              </a:spcAft>
              <a:buSzPts val="1400"/>
              <a:buChar char="●"/>
            </a:pPr>
            <a:r>
              <a:rPr lang="en-GB" sz="1400"/>
              <a:t>Moved to Bradford, 1871</a:t>
            </a:r>
            <a:endParaRPr sz="1400"/>
          </a:p>
          <a:p>
            <a:pPr marL="914400" lvl="1" indent="-317500" algn="l" rtl="0">
              <a:lnSpc>
                <a:spcPct val="200000"/>
              </a:lnSpc>
              <a:spcBef>
                <a:spcPts val="0"/>
              </a:spcBef>
              <a:spcAft>
                <a:spcPts val="0"/>
              </a:spcAft>
              <a:buSzPts val="1400"/>
              <a:buChar char="○"/>
            </a:pPr>
            <a:r>
              <a:rPr lang="en-GB"/>
              <a:t>Industrial revolution  → urbanization</a:t>
            </a:r>
            <a:endParaRPr/>
          </a:p>
          <a:p>
            <a:pPr marL="457200" lvl="0" indent="-317500" algn="l" rtl="0">
              <a:lnSpc>
                <a:spcPct val="200000"/>
              </a:lnSpc>
              <a:spcBef>
                <a:spcPts val="0"/>
              </a:spcBef>
              <a:spcAft>
                <a:spcPts val="0"/>
              </a:spcAft>
              <a:buSzPts val="1400"/>
              <a:buChar char="●"/>
            </a:pPr>
            <a:r>
              <a:rPr lang="en-GB" sz="1400"/>
              <a:t>A family of cotton weavers</a:t>
            </a:r>
            <a:endParaRPr sz="1400"/>
          </a:p>
          <a:p>
            <a:pPr marL="914400" lvl="1" indent="-317500" algn="l" rtl="0">
              <a:lnSpc>
                <a:spcPct val="200000"/>
              </a:lnSpc>
              <a:spcBef>
                <a:spcPts val="0"/>
              </a:spcBef>
              <a:spcAft>
                <a:spcPts val="0"/>
              </a:spcAft>
              <a:buSzPts val="1400"/>
              <a:buChar char="○"/>
            </a:pPr>
            <a:r>
              <a:rPr lang="en-GB"/>
              <a:t>Extremely poor working conditions in the mills</a:t>
            </a:r>
            <a:endParaRPr/>
          </a:p>
        </p:txBody>
      </p:sp>
      <p:pic>
        <p:nvPicPr>
          <p:cNvPr id="73" name="Google Shape;73;p15"/>
          <p:cNvPicPr preferRelativeResize="0"/>
          <p:nvPr/>
        </p:nvPicPr>
        <p:blipFill rotWithShape="1">
          <a:blip r:embed="rId3">
            <a:alphaModFix/>
          </a:blip>
          <a:srcRect l="14363" t="27246" r="33368" b="52840"/>
          <a:stretch/>
        </p:blipFill>
        <p:spPr>
          <a:xfrm>
            <a:off x="4473300" y="1677149"/>
            <a:ext cx="4572001" cy="1088579"/>
          </a:xfrm>
          <a:prstGeom prst="rect">
            <a:avLst/>
          </a:prstGeom>
          <a:noFill/>
          <a:ln>
            <a:noFill/>
          </a:ln>
        </p:spPr>
      </p:pic>
      <p:sp>
        <p:nvSpPr>
          <p:cNvPr id="74" name="Google Shape;74;p15"/>
          <p:cNvSpPr txBox="1"/>
          <p:nvPr/>
        </p:nvSpPr>
        <p:spPr>
          <a:xfrm>
            <a:off x="7976850" y="1394625"/>
            <a:ext cx="10029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a:solidFill>
                  <a:schemeClr val="dk1"/>
                </a:solidFill>
                <a:latin typeface="Libre Franklin"/>
                <a:ea typeface="Libre Franklin"/>
                <a:cs typeface="Libre Franklin"/>
                <a:sym typeface="Libre Franklin"/>
              </a:rPr>
              <a:t> ‘John Sturdy’ (1861).</a:t>
            </a:r>
            <a:endParaRPr sz="700">
              <a:solidFill>
                <a:schemeClr val="dk1"/>
              </a:solidFill>
              <a:latin typeface="Libre Franklin"/>
              <a:ea typeface="Libre Franklin"/>
              <a:cs typeface="Libre Franklin"/>
              <a:sym typeface="Libre Franklin"/>
            </a:endParaRPr>
          </a:p>
          <a:p>
            <a:pPr marL="0" lvl="0" indent="0" algn="l" rtl="0">
              <a:spcBef>
                <a:spcPts val="0"/>
              </a:spcBef>
              <a:spcAft>
                <a:spcPts val="0"/>
              </a:spcAft>
              <a:buNone/>
            </a:pPr>
            <a:endParaRPr sz="1000">
              <a:solidFill>
                <a:schemeClr val="dk1"/>
              </a:solidFill>
              <a:latin typeface="Libre Franklin"/>
              <a:ea typeface="Libre Franklin"/>
              <a:cs typeface="Libre Franklin"/>
              <a:sym typeface="Libre Franklin"/>
            </a:endParaRPr>
          </a:p>
        </p:txBody>
      </p:sp>
      <p:pic>
        <p:nvPicPr>
          <p:cNvPr id="75" name="Google Shape;75;p15"/>
          <p:cNvPicPr preferRelativeResize="0"/>
          <p:nvPr/>
        </p:nvPicPr>
        <p:blipFill rotWithShape="1">
          <a:blip r:embed="rId4">
            <a:alphaModFix/>
          </a:blip>
          <a:srcRect l="10467" t="43168" r="17346" b="44406"/>
          <a:stretch/>
        </p:blipFill>
        <p:spPr>
          <a:xfrm>
            <a:off x="459225" y="4017125"/>
            <a:ext cx="8225551" cy="884925"/>
          </a:xfrm>
          <a:prstGeom prst="rect">
            <a:avLst/>
          </a:prstGeom>
          <a:noFill/>
          <a:ln>
            <a:noFill/>
          </a:ln>
        </p:spPr>
      </p:pic>
      <p:sp>
        <p:nvSpPr>
          <p:cNvPr id="76" name="Google Shape;76;p15"/>
          <p:cNvSpPr txBox="1"/>
          <p:nvPr/>
        </p:nvSpPr>
        <p:spPr>
          <a:xfrm>
            <a:off x="7439750" y="3724625"/>
            <a:ext cx="11964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a:solidFill>
                  <a:schemeClr val="dk1"/>
                </a:solidFill>
              </a:rPr>
              <a:t>‘John Sturdy’ (1871)</a:t>
            </a:r>
            <a:endParaRPr sz="7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Marriage and Children</a:t>
            </a:r>
            <a:endParaRPr/>
          </a:p>
        </p:txBody>
      </p:sp>
      <p:sp>
        <p:nvSpPr>
          <p:cNvPr id="82" name="Google Shape;82;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lnSpc>
                <a:spcPct val="200000"/>
              </a:lnSpc>
              <a:spcBef>
                <a:spcPts val="0"/>
              </a:spcBef>
              <a:spcAft>
                <a:spcPts val="0"/>
              </a:spcAft>
              <a:buSzPts val="1800"/>
              <a:buChar char="●"/>
            </a:pPr>
            <a:r>
              <a:rPr lang="en-GB"/>
              <a:t>Marries Thomas Freeman in Bradford, 1875</a:t>
            </a:r>
            <a:endParaRPr/>
          </a:p>
          <a:p>
            <a:pPr marL="914400" lvl="1" indent="-317500" algn="l" rtl="0">
              <a:lnSpc>
                <a:spcPct val="200000"/>
              </a:lnSpc>
              <a:spcBef>
                <a:spcPts val="0"/>
              </a:spcBef>
              <a:spcAft>
                <a:spcPts val="0"/>
              </a:spcAft>
              <a:buSzPts val="1400"/>
              <a:buChar char="○"/>
            </a:pPr>
            <a:r>
              <a:rPr lang="en-GB"/>
              <a:t>Freeman arrested three times for being drunk and disorderly, imprisoned in HMP Wakefield</a:t>
            </a:r>
            <a:endParaRPr/>
          </a:p>
          <a:p>
            <a:pPr marL="0" lvl="0" indent="0" algn="l" rtl="0">
              <a:lnSpc>
                <a:spcPct val="200000"/>
              </a:lnSpc>
              <a:spcBef>
                <a:spcPts val="1200"/>
              </a:spcBef>
              <a:spcAft>
                <a:spcPts val="0"/>
              </a:spcAft>
              <a:buNone/>
            </a:pPr>
            <a:endParaRPr/>
          </a:p>
          <a:p>
            <a:pPr marL="457200" lvl="0" indent="-342900" algn="l" rtl="0">
              <a:lnSpc>
                <a:spcPct val="200000"/>
              </a:lnSpc>
              <a:spcBef>
                <a:spcPts val="1200"/>
              </a:spcBef>
              <a:spcAft>
                <a:spcPts val="0"/>
              </a:spcAft>
              <a:buSzPts val="1800"/>
              <a:buChar char="●"/>
            </a:pPr>
            <a:r>
              <a:rPr lang="en-GB"/>
              <a:t>In the same year, Lucy gives birth to their daughter, Ann Freeman</a:t>
            </a:r>
            <a:endParaRPr/>
          </a:p>
          <a:p>
            <a:pPr marL="914400" lvl="1" indent="-317500" algn="l" rtl="0">
              <a:lnSpc>
                <a:spcPct val="200000"/>
              </a:lnSpc>
              <a:spcBef>
                <a:spcPts val="0"/>
              </a:spcBef>
              <a:spcAft>
                <a:spcPts val="0"/>
              </a:spcAft>
              <a:buSzPts val="1400"/>
              <a:buChar char="○"/>
            </a:pPr>
            <a:r>
              <a:rPr lang="en-GB"/>
              <a:t>Ann appears in census records (1881), living with John and Ann Sturdy</a:t>
            </a:r>
            <a:endParaRPr/>
          </a:p>
        </p:txBody>
      </p:sp>
      <p:pic>
        <p:nvPicPr>
          <p:cNvPr id="83" name="Google Shape;83;p16"/>
          <p:cNvPicPr preferRelativeResize="0"/>
          <p:nvPr/>
        </p:nvPicPr>
        <p:blipFill>
          <a:blip r:embed="rId3">
            <a:alphaModFix/>
          </a:blip>
          <a:stretch>
            <a:fillRect/>
          </a:stretch>
        </p:blipFill>
        <p:spPr>
          <a:xfrm>
            <a:off x="311700" y="2343350"/>
            <a:ext cx="5470525" cy="539625"/>
          </a:xfrm>
          <a:prstGeom prst="rect">
            <a:avLst/>
          </a:prstGeom>
          <a:noFill/>
          <a:ln>
            <a:noFill/>
          </a:ln>
        </p:spPr>
      </p:pic>
      <p:sp>
        <p:nvSpPr>
          <p:cNvPr id="84" name="Google Shape;84;p16"/>
          <p:cNvSpPr txBox="1"/>
          <p:nvPr/>
        </p:nvSpPr>
        <p:spPr>
          <a:xfrm>
            <a:off x="5782225" y="2343350"/>
            <a:ext cx="10029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a:solidFill>
                  <a:schemeClr val="dk1"/>
                </a:solidFill>
                <a:latin typeface="Libre Franklin"/>
                <a:ea typeface="Libre Franklin"/>
                <a:cs typeface="Libre Franklin"/>
                <a:sym typeface="Libre Franklin"/>
              </a:rPr>
              <a:t>‘Thomas Freeman and Lucy Sturdy’’ (1875).</a:t>
            </a:r>
            <a:endParaRPr sz="700">
              <a:solidFill>
                <a:schemeClr val="dk1"/>
              </a:solidFill>
              <a:latin typeface="Libre Franklin"/>
              <a:ea typeface="Libre Franklin"/>
              <a:cs typeface="Libre Franklin"/>
              <a:sym typeface="Libre Franklin"/>
            </a:endParaRPr>
          </a:p>
          <a:p>
            <a:pPr marL="0" lvl="0" indent="0" algn="l" rtl="0">
              <a:spcBef>
                <a:spcPts val="0"/>
              </a:spcBef>
              <a:spcAft>
                <a:spcPts val="0"/>
              </a:spcAft>
              <a:buNone/>
            </a:pPr>
            <a:endParaRPr sz="1000">
              <a:solidFill>
                <a:schemeClr val="dk1"/>
              </a:solidFill>
              <a:latin typeface="Libre Franklin"/>
              <a:ea typeface="Libre Franklin"/>
              <a:cs typeface="Libre Franklin"/>
              <a:sym typeface="Libre Franklin"/>
            </a:endParaRPr>
          </a:p>
        </p:txBody>
      </p:sp>
      <p:pic>
        <p:nvPicPr>
          <p:cNvPr id="85" name="Google Shape;85;p16"/>
          <p:cNvPicPr preferRelativeResize="0"/>
          <p:nvPr/>
        </p:nvPicPr>
        <p:blipFill rotWithShape="1">
          <a:blip r:embed="rId4">
            <a:alphaModFix/>
          </a:blip>
          <a:srcRect l="25508" t="19599" r="27201" b="69909"/>
          <a:stretch/>
        </p:blipFill>
        <p:spPr>
          <a:xfrm>
            <a:off x="3010551" y="4053775"/>
            <a:ext cx="5746350" cy="796749"/>
          </a:xfrm>
          <a:prstGeom prst="rect">
            <a:avLst/>
          </a:prstGeom>
          <a:noFill/>
          <a:ln>
            <a:noFill/>
          </a:ln>
        </p:spPr>
      </p:pic>
      <p:sp>
        <p:nvSpPr>
          <p:cNvPr id="86" name="Google Shape;86;p16"/>
          <p:cNvSpPr txBox="1"/>
          <p:nvPr/>
        </p:nvSpPr>
        <p:spPr>
          <a:xfrm>
            <a:off x="2327197" y="4296425"/>
            <a:ext cx="778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700">
                <a:solidFill>
                  <a:schemeClr val="dk1"/>
                </a:solidFill>
                <a:latin typeface="Libre Franklin"/>
                <a:ea typeface="Libre Franklin"/>
                <a:cs typeface="Libre Franklin"/>
                <a:sym typeface="Libre Franklin"/>
              </a:rPr>
              <a:t>‘Ann Freeman’ (1881).</a:t>
            </a:r>
            <a:endParaRPr sz="700">
              <a:solidFill>
                <a:schemeClr val="dk1"/>
              </a:solidFill>
              <a:latin typeface="Libre Franklin"/>
              <a:ea typeface="Libre Franklin"/>
              <a:cs typeface="Libre Franklin"/>
              <a:sym typeface="Libre Franklin"/>
            </a:endParaRPr>
          </a:p>
          <a:p>
            <a:pPr marL="0" lvl="0" indent="0" algn="l" rtl="0">
              <a:spcBef>
                <a:spcPts val="0"/>
              </a:spcBef>
              <a:spcAft>
                <a:spcPts val="0"/>
              </a:spcAft>
              <a:buNone/>
            </a:pPr>
            <a:endParaRPr sz="1000">
              <a:solidFill>
                <a:schemeClr val="dk1"/>
              </a:solidFill>
              <a:latin typeface="Libre Franklin"/>
              <a:ea typeface="Libre Franklin"/>
              <a:cs typeface="Libre Franklin"/>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Lucy’s Convictions</a:t>
            </a:r>
            <a:endParaRPr sz="1911"/>
          </a:p>
        </p:txBody>
      </p:sp>
      <p:sp>
        <p:nvSpPr>
          <p:cNvPr id="92" name="Google Shape;92;p17"/>
          <p:cNvSpPr txBox="1">
            <a:spLocks noGrp="1"/>
          </p:cNvSpPr>
          <p:nvPr>
            <p:ph type="body" idx="1"/>
          </p:nvPr>
        </p:nvSpPr>
        <p:spPr>
          <a:xfrm>
            <a:off x="311700" y="1152475"/>
            <a:ext cx="8520600" cy="3705300"/>
          </a:xfrm>
          <a:prstGeom prst="rect">
            <a:avLst/>
          </a:prstGeom>
        </p:spPr>
        <p:txBody>
          <a:bodyPr spcFirstLastPara="1" wrap="square" lIns="91425" tIns="91425" rIns="91425" bIns="91425" anchor="t" anchorCtr="0">
            <a:normAutofit lnSpcReduction="10000"/>
          </a:bodyPr>
          <a:lstStyle/>
          <a:p>
            <a:pPr marL="457200" lvl="0" indent="-330200" algn="l" rtl="0">
              <a:lnSpc>
                <a:spcPct val="115000"/>
              </a:lnSpc>
              <a:spcBef>
                <a:spcPts val="1200"/>
              </a:spcBef>
              <a:spcAft>
                <a:spcPts val="0"/>
              </a:spcAft>
              <a:buClr>
                <a:schemeClr val="accent2"/>
              </a:buClr>
              <a:buSzPts val="1600"/>
              <a:buChar char="●"/>
            </a:pPr>
            <a:r>
              <a:rPr lang="en-GB" sz="1600">
                <a:solidFill>
                  <a:schemeClr val="accent2"/>
                </a:solidFill>
              </a:rPr>
              <a:t>She was charged 7 times in the Bradford and Leeds area 1874-1885, with the theft of coats, boots, postal stamps and money.</a:t>
            </a:r>
            <a:endParaRPr sz="1600">
              <a:solidFill>
                <a:schemeClr val="accent2"/>
              </a:solidFill>
            </a:endParaRPr>
          </a:p>
          <a:p>
            <a:pPr marL="914400" lvl="1" indent="-330200" algn="l" rtl="0">
              <a:lnSpc>
                <a:spcPct val="115000"/>
              </a:lnSpc>
              <a:spcBef>
                <a:spcPts val="0"/>
              </a:spcBef>
              <a:spcAft>
                <a:spcPts val="0"/>
              </a:spcAft>
              <a:buClr>
                <a:schemeClr val="accent2"/>
              </a:buClr>
              <a:buSzPts val="1600"/>
              <a:buChar char="●"/>
            </a:pPr>
            <a:r>
              <a:rPr lang="en-GB" sz="1600" b="1">
                <a:solidFill>
                  <a:schemeClr val="accent2"/>
                </a:solidFill>
              </a:rPr>
              <a:t>1874</a:t>
            </a:r>
            <a:r>
              <a:rPr lang="en-GB" sz="1600">
                <a:solidFill>
                  <a:schemeClr val="accent2"/>
                </a:solidFill>
              </a:rPr>
              <a:t> Bradford, stole 2 petticoats, imprisoned for 1 month.</a:t>
            </a:r>
            <a:endParaRPr sz="1600">
              <a:solidFill>
                <a:schemeClr val="accent2"/>
              </a:solidFill>
            </a:endParaRPr>
          </a:p>
          <a:p>
            <a:pPr marL="914400" lvl="1" indent="-330200" algn="l" rtl="0">
              <a:lnSpc>
                <a:spcPct val="115000"/>
              </a:lnSpc>
              <a:spcBef>
                <a:spcPts val="0"/>
              </a:spcBef>
              <a:spcAft>
                <a:spcPts val="0"/>
              </a:spcAft>
              <a:buClr>
                <a:schemeClr val="accent2"/>
              </a:buClr>
              <a:buSzPts val="1600"/>
              <a:buChar char="●"/>
            </a:pPr>
            <a:r>
              <a:rPr lang="en-GB" sz="1600" b="1">
                <a:solidFill>
                  <a:schemeClr val="accent2"/>
                </a:solidFill>
              </a:rPr>
              <a:t>1875</a:t>
            </a:r>
            <a:r>
              <a:rPr lang="en-GB" sz="1600">
                <a:solidFill>
                  <a:schemeClr val="accent2"/>
                </a:solidFill>
              </a:rPr>
              <a:t> Bradford, stole boots from the Stafford Boot and Shoe company and tried to sell them to a pawnbroker, imprisoned for 3 months.</a:t>
            </a:r>
            <a:endParaRPr sz="1600">
              <a:solidFill>
                <a:schemeClr val="accent2"/>
              </a:solidFill>
            </a:endParaRPr>
          </a:p>
          <a:p>
            <a:pPr marL="914400" lvl="1" indent="-330200" algn="l" rtl="0">
              <a:lnSpc>
                <a:spcPct val="115000"/>
              </a:lnSpc>
              <a:spcBef>
                <a:spcPts val="0"/>
              </a:spcBef>
              <a:spcAft>
                <a:spcPts val="0"/>
              </a:spcAft>
              <a:buClr>
                <a:schemeClr val="accent2"/>
              </a:buClr>
              <a:buSzPts val="1600"/>
              <a:buChar char="●"/>
            </a:pPr>
            <a:r>
              <a:rPr lang="en-GB" sz="1600" b="1">
                <a:solidFill>
                  <a:schemeClr val="accent2"/>
                </a:solidFill>
              </a:rPr>
              <a:t>1878</a:t>
            </a:r>
            <a:r>
              <a:rPr lang="en-GB" sz="1600">
                <a:solidFill>
                  <a:schemeClr val="accent2"/>
                </a:solidFill>
              </a:rPr>
              <a:t> Bradford, stole a jacket, imprisoned for 1 year and was given 2 years of police supervision.</a:t>
            </a:r>
            <a:endParaRPr sz="1600">
              <a:solidFill>
                <a:schemeClr val="accent2"/>
              </a:solidFill>
            </a:endParaRPr>
          </a:p>
          <a:p>
            <a:pPr marL="914400" lvl="1" indent="-330200" algn="l" rtl="0">
              <a:lnSpc>
                <a:spcPct val="115000"/>
              </a:lnSpc>
              <a:spcBef>
                <a:spcPts val="0"/>
              </a:spcBef>
              <a:spcAft>
                <a:spcPts val="0"/>
              </a:spcAft>
              <a:buClr>
                <a:schemeClr val="accent2"/>
              </a:buClr>
              <a:buSzPts val="1600"/>
              <a:buChar char="●"/>
            </a:pPr>
            <a:r>
              <a:rPr lang="en-GB" sz="1600" b="1">
                <a:solidFill>
                  <a:schemeClr val="accent2"/>
                </a:solidFill>
              </a:rPr>
              <a:t>1880</a:t>
            </a:r>
            <a:r>
              <a:rPr lang="en-GB" sz="1600">
                <a:solidFill>
                  <a:schemeClr val="accent2"/>
                </a:solidFill>
              </a:rPr>
              <a:t> Bradford, 2 separate charges of stealing coats, imprisoned with hard labour for 5 years in Leeds,, and 2 years police supervision.</a:t>
            </a:r>
            <a:endParaRPr sz="1600">
              <a:solidFill>
                <a:schemeClr val="accent2"/>
              </a:solidFill>
            </a:endParaRPr>
          </a:p>
          <a:p>
            <a:pPr marL="914400" lvl="1" indent="-330200" algn="l" rtl="0">
              <a:lnSpc>
                <a:spcPct val="115000"/>
              </a:lnSpc>
              <a:spcBef>
                <a:spcPts val="0"/>
              </a:spcBef>
              <a:spcAft>
                <a:spcPts val="0"/>
              </a:spcAft>
              <a:buClr>
                <a:schemeClr val="accent2"/>
              </a:buClr>
              <a:buSzPts val="1600"/>
              <a:buChar char="●"/>
            </a:pPr>
            <a:r>
              <a:rPr lang="en-GB" sz="1600" b="1">
                <a:solidFill>
                  <a:schemeClr val="accent2"/>
                </a:solidFill>
              </a:rPr>
              <a:t>1884</a:t>
            </a:r>
            <a:r>
              <a:rPr lang="en-GB" sz="1600">
                <a:solidFill>
                  <a:schemeClr val="accent2"/>
                </a:solidFill>
              </a:rPr>
              <a:t> Leeds, stole jacket, coat and shawl, imprisoned for 9 months.</a:t>
            </a:r>
            <a:endParaRPr sz="1600">
              <a:solidFill>
                <a:schemeClr val="accent2"/>
              </a:solidFill>
            </a:endParaRPr>
          </a:p>
          <a:p>
            <a:pPr marL="914400" lvl="1" indent="-330200" algn="l" rtl="0">
              <a:lnSpc>
                <a:spcPct val="115000"/>
              </a:lnSpc>
              <a:spcBef>
                <a:spcPts val="0"/>
              </a:spcBef>
              <a:spcAft>
                <a:spcPts val="0"/>
              </a:spcAft>
              <a:buClr>
                <a:schemeClr val="accent2"/>
              </a:buClr>
              <a:buSzPts val="1600"/>
              <a:buChar char="●"/>
            </a:pPr>
            <a:r>
              <a:rPr lang="en-GB" sz="1600" b="1">
                <a:solidFill>
                  <a:schemeClr val="accent2"/>
                </a:solidFill>
              </a:rPr>
              <a:t>1885</a:t>
            </a:r>
            <a:r>
              <a:rPr lang="en-GB" sz="1600">
                <a:solidFill>
                  <a:schemeClr val="accent2"/>
                </a:solidFill>
              </a:rPr>
              <a:t> Bradford, stole a coat and postal order.</a:t>
            </a:r>
            <a:endParaRPr sz="1600">
              <a:solidFill>
                <a:schemeClr val="accent2"/>
              </a:solidFill>
            </a:endParaRPr>
          </a:p>
          <a:p>
            <a:pPr marL="457200" lvl="0" indent="-330200" algn="l" rtl="0">
              <a:lnSpc>
                <a:spcPct val="115000"/>
              </a:lnSpc>
              <a:spcBef>
                <a:spcPts val="0"/>
              </a:spcBef>
              <a:spcAft>
                <a:spcPts val="0"/>
              </a:spcAft>
              <a:buClr>
                <a:schemeClr val="accent2"/>
              </a:buClr>
              <a:buSzPts val="1600"/>
              <a:buChar char="●"/>
            </a:pPr>
            <a:r>
              <a:rPr lang="en-GB" sz="1600">
                <a:solidFill>
                  <a:schemeClr val="accent2"/>
                </a:solidFill>
              </a:rPr>
              <a:t>It is likely Lucy was stuck in a cycle of poverty and imprisonment.</a:t>
            </a:r>
            <a:endParaRPr sz="1600">
              <a:solidFill>
                <a:schemeClr val="accent2"/>
              </a:solidFill>
            </a:endParaRPr>
          </a:p>
          <a:p>
            <a:pPr marL="0" lvl="0" indent="0" algn="l" rtl="0">
              <a:spcBef>
                <a:spcPts val="1200"/>
              </a:spcBef>
              <a:spcAft>
                <a:spcPts val="1200"/>
              </a:spcAft>
              <a:buNone/>
            </a:pPr>
            <a:endParaRPr>
              <a:solidFill>
                <a:schemeClr val="accent2"/>
              </a:solidFill>
            </a:endParaRPr>
          </a:p>
        </p:txBody>
      </p:sp>
      <p:sp>
        <p:nvSpPr>
          <p:cNvPr id="93" name="Google Shape;93;p17"/>
          <p:cNvSpPr txBox="1"/>
          <p:nvPr/>
        </p:nvSpPr>
        <p:spPr>
          <a:xfrm>
            <a:off x="8065525" y="4535125"/>
            <a:ext cx="7668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a:solidFill>
                  <a:srgbClr val="CCCCCC"/>
                </a:solidFill>
              </a:rPr>
              <a:t>Ivor</a:t>
            </a:r>
            <a:endParaRPr>
              <a:solidFill>
                <a:srgbClr val="CCCCCC"/>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11700" y="269850"/>
            <a:ext cx="44907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Lucy’s Life in Prison</a:t>
            </a:r>
            <a:endParaRPr/>
          </a:p>
        </p:txBody>
      </p:sp>
      <p:sp>
        <p:nvSpPr>
          <p:cNvPr id="99" name="Google Shape;99;p18"/>
          <p:cNvSpPr txBox="1">
            <a:spLocks noGrp="1"/>
          </p:cNvSpPr>
          <p:nvPr>
            <p:ph type="body" idx="1"/>
          </p:nvPr>
        </p:nvSpPr>
        <p:spPr>
          <a:xfrm>
            <a:off x="311700" y="1085400"/>
            <a:ext cx="4490700" cy="36156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chemeClr val="accent2"/>
              </a:buClr>
              <a:buSzPts val="1500"/>
              <a:buChar char="●"/>
            </a:pPr>
            <a:r>
              <a:rPr lang="en-GB" sz="1500">
                <a:solidFill>
                  <a:schemeClr val="accent2"/>
                </a:solidFill>
              </a:rPr>
              <a:t>1880 Lucy sent to the first purpose-built female prison, in Woking.</a:t>
            </a:r>
            <a:endParaRPr sz="1500">
              <a:solidFill>
                <a:schemeClr val="accent2"/>
              </a:solidFill>
            </a:endParaRPr>
          </a:p>
          <a:p>
            <a:pPr marL="457200" lvl="0" indent="-323850" algn="l" rtl="0">
              <a:spcBef>
                <a:spcPts val="0"/>
              </a:spcBef>
              <a:spcAft>
                <a:spcPts val="0"/>
              </a:spcAft>
              <a:buClr>
                <a:schemeClr val="accent2"/>
              </a:buClr>
              <a:buSzPts val="1500"/>
              <a:buChar char="●"/>
            </a:pPr>
            <a:r>
              <a:rPr lang="en-GB" sz="1500">
                <a:solidFill>
                  <a:schemeClr val="accent2"/>
                </a:solidFill>
              </a:rPr>
              <a:t>5 years of hard labour, but released on license earlier.</a:t>
            </a:r>
            <a:endParaRPr sz="1500">
              <a:solidFill>
                <a:schemeClr val="accent2"/>
              </a:solidFill>
            </a:endParaRPr>
          </a:p>
          <a:p>
            <a:pPr marL="457200" lvl="0" indent="-323850" algn="l" rtl="0">
              <a:spcBef>
                <a:spcPts val="0"/>
              </a:spcBef>
              <a:spcAft>
                <a:spcPts val="0"/>
              </a:spcAft>
              <a:buClr>
                <a:schemeClr val="accent2"/>
              </a:buClr>
              <a:buSzPts val="1500"/>
              <a:buChar char="●"/>
            </a:pPr>
            <a:r>
              <a:rPr lang="en-GB" sz="1500">
                <a:solidFill>
                  <a:schemeClr val="accent2"/>
                </a:solidFill>
              </a:rPr>
              <a:t>Women’s prison labour at Woking involved Mosaic production.</a:t>
            </a:r>
            <a:endParaRPr sz="1500">
              <a:solidFill>
                <a:schemeClr val="accent2"/>
              </a:solidFill>
            </a:endParaRPr>
          </a:p>
          <a:p>
            <a:pPr marL="457200" lvl="0" indent="-323850" algn="l" rtl="0">
              <a:spcBef>
                <a:spcPts val="0"/>
              </a:spcBef>
              <a:spcAft>
                <a:spcPts val="0"/>
              </a:spcAft>
              <a:buClr>
                <a:schemeClr val="accent2"/>
              </a:buClr>
              <a:buSzPts val="1500"/>
              <a:buChar char="●"/>
            </a:pPr>
            <a:r>
              <a:rPr lang="en-GB" sz="1500">
                <a:solidFill>
                  <a:schemeClr val="accent2"/>
                </a:solidFill>
              </a:rPr>
              <a:t>Women’s highly gendered ‘rehabilitation’.</a:t>
            </a:r>
            <a:endParaRPr sz="1500">
              <a:solidFill>
                <a:schemeClr val="accent2"/>
              </a:solidFill>
            </a:endParaRPr>
          </a:p>
          <a:p>
            <a:pPr marL="914400" lvl="1" indent="-323850" algn="l" rtl="0">
              <a:spcBef>
                <a:spcPts val="0"/>
              </a:spcBef>
              <a:spcAft>
                <a:spcPts val="0"/>
              </a:spcAft>
              <a:buClr>
                <a:schemeClr val="accent2"/>
              </a:buClr>
              <a:buSzPts val="1500"/>
              <a:buChar char="○"/>
            </a:pPr>
            <a:r>
              <a:rPr lang="en-GB" sz="1500">
                <a:solidFill>
                  <a:schemeClr val="accent2"/>
                </a:solidFill>
              </a:rPr>
              <a:t>Focused on domesticity, motherhood and women’s moralising role in society.</a:t>
            </a:r>
            <a:endParaRPr sz="1500">
              <a:solidFill>
                <a:schemeClr val="accent2"/>
              </a:solidFill>
            </a:endParaRPr>
          </a:p>
          <a:p>
            <a:pPr marL="914400" lvl="1" indent="-323850" algn="l" rtl="0">
              <a:spcBef>
                <a:spcPts val="0"/>
              </a:spcBef>
              <a:spcAft>
                <a:spcPts val="0"/>
              </a:spcAft>
              <a:buClr>
                <a:schemeClr val="accent2"/>
              </a:buClr>
              <a:buSzPts val="1500"/>
              <a:buChar char="○"/>
            </a:pPr>
            <a:r>
              <a:rPr lang="en-GB" sz="1500">
                <a:solidFill>
                  <a:schemeClr val="accent2"/>
                </a:solidFill>
              </a:rPr>
              <a:t>Deviance from proper feminine behaviour.</a:t>
            </a:r>
            <a:endParaRPr sz="1500">
              <a:solidFill>
                <a:schemeClr val="accent2"/>
              </a:solidFill>
            </a:endParaRPr>
          </a:p>
          <a:p>
            <a:pPr marL="914400" lvl="1" indent="-323850" algn="l" rtl="0">
              <a:spcBef>
                <a:spcPts val="0"/>
              </a:spcBef>
              <a:spcAft>
                <a:spcPts val="0"/>
              </a:spcAft>
              <a:buClr>
                <a:schemeClr val="accent2"/>
              </a:buClr>
              <a:buSzPts val="1500"/>
              <a:buChar char="○"/>
            </a:pPr>
            <a:r>
              <a:rPr lang="en-GB" sz="1500">
                <a:solidFill>
                  <a:schemeClr val="accent2"/>
                </a:solidFill>
              </a:rPr>
              <a:t>Effect of solitary confinement on women’s mental state.</a:t>
            </a:r>
            <a:endParaRPr sz="1500">
              <a:solidFill>
                <a:schemeClr val="accent2"/>
              </a:solidFill>
            </a:endParaRPr>
          </a:p>
        </p:txBody>
      </p:sp>
      <p:pic>
        <p:nvPicPr>
          <p:cNvPr id="100" name="Google Shape;100;p18"/>
          <p:cNvPicPr preferRelativeResize="0"/>
          <p:nvPr/>
        </p:nvPicPr>
        <p:blipFill>
          <a:blip r:embed="rId3">
            <a:alphaModFix/>
          </a:blip>
          <a:stretch>
            <a:fillRect/>
          </a:stretch>
        </p:blipFill>
        <p:spPr>
          <a:xfrm>
            <a:off x="5231325" y="419725"/>
            <a:ext cx="2944800" cy="1747725"/>
          </a:xfrm>
          <a:prstGeom prst="rect">
            <a:avLst/>
          </a:prstGeom>
          <a:noFill/>
          <a:ln>
            <a:noFill/>
          </a:ln>
          <a:effectLst>
            <a:outerShdw blurRad="57150" dist="19050" dir="5400000" algn="bl" rotWithShape="0">
              <a:srgbClr val="000000">
                <a:alpha val="50000"/>
              </a:srgbClr>
            </a:outerShdw>
          </a:effectLst>
        </p:spPr>
      </p:pic>
      <p:pic>
        <p:nvPicPr>
          <p:cNvPr id="101" name="Google Shape;101;p18"/>
          <p:cNvPicPr preferRelativeResize="0"/>
          <p:nvPr/>
        </p:nvPicPr>
        <p:blipFill>
          <a:blip r:embed="rId4">
            <a:alphaModFix/>
          </a:blip>
          <a:stretch>
            <a:fillRect/>
          </a:stretch>
        </p:blipFill>
        <p:spPr>
          <a:xfrm>
            <a:off x="4954800" y="2510075"/>
            <a:ext cx="1884875" cy="1649975"/>
          </a:xfrm>
          <a:prstGeom prst="rect">
            <a:avLst/>
          </a:prstGeom>
          <a:noFill/>
          <a:ln>
            <a:noFill/>
          </a:ln>
          <a:effectLst>
            <a:outerShdw blurRad="57150" dist="19050" dir="5400000" algn="bl" rotWithShape="0">
              <a:srgbClr val="000000">
                <a:alpha val="50000"/>
              </a:srgbClr>
            </a:outerShdw>
          </a:effectLst>
        </p:spPr>
      </p:pic>
      <p:pic>
        <p:nvPicPr>
          <p:cNvPr id="102" name="Google Shape;102;p18"/>
          <p:cNvPicPr preferRelativeResize="0"/>
          <p:nvPr/>
        </p:nvPicPr>
        <p:blipFill>
          <a:blip r:embed="rId5">
            <a:alphaModFix/>
          </a:blip>
          <a:stretch>
            <a:fillRect/>
          </a:stretch>
        </p:blipFill>
        <p:spPr>
          <a:xfrm>
            <a:off x="7162300" y="2316849"/>
            <a:ext cx="1561952" cy="2203475"/>
          </a:xfrm>
          <a:prstGeom prst="rect">
            <a:avLst/>
          </a:prstGeom>
          <a:noFill/>
          <a:ln>
            <a:noFill/>
          </a:ln>
          <a:effectLst>
            <a:outerShdw blurRad="57150" dist="19050" dir="5400000" algn="bl" rotWithShape="0">
              <a:srgbClr val="000000">
                <a:alpha val="50000"/>
              </a:srgbClr>
            </a:outerShdw>
          </a:effectLst>
        </p:spPr>
      </p:pic>
      <p:sp>
        <p:nvSpPr>
          <p:cNvPr id="103" name="Google Shape;103;p18"/>
          <p:cNvSpPr txBox="1"/>
          <p:nvPr/>
        </p:nvSpPr>
        <p:spPr>
          <a:xfrm>
            <a:off x="8028725" y="4557200"/>
            <a:ext cx="8052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a:solidFill>
                  <a:srgbClr val="D9D9D9"/>
                </a:solidFill>
              </a:rPr>
              <a:t>Ivor</a:t>
            </a:r>
            <a:endParaRPr>
              <a:solidFill>
                <a:srgbClr val="D9D9D9"/>
              </a:solidFill>
            </a:endParaRPr>
          </a:p>
        </p:txBody>
      </p:sp>
      <p:sp>
        <p:nvSpPr>
          <p:cNvPr id="104" name="Google Shape;104;p18"/>
          <p:cNvSpPr txBox="1"/>
          <p:nvPr/>
        </p:nvSpPr>
        <p:spPr>
          <a:xfrm>
            <a:off x="4429425" y="4526450"/>
            <a:ext cx="4036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600">
                <a:solidFill>
                  <a:srgbClr val="D9D9D9"/>
                </a:solidFill>
                <a:latin typeface="Libre Franklin"/>
                <a:ea typeface="Libre Franklin"/>
                <a:cs typeface="Libre Franklin"/>
                <a:sym typeface="Libre Franklin"/>
              </a:rPr>
              <a:t>Yates, D. (2021). </a:t>
            </a:r>
            <a:r>
              <a:rPr lang="en-GB" sz="600" i="1">
                <a:solidFill>
                  <a:srgbClr val="D9D9D9"/>
                </a:solidFill>
                <a:latin typeface="Libre Franklin"/>
                <a:ea typeface="Libre Franklin"/>
                <a:cs typeface="Libre Franklin"/>
                <a:sym typeface="Libre Franklin"/>
              </a:rPr>
              <a:t>Woking Female Prison, 1869-1895.</a:t>
            </a:r>
            <a:r>
              <a:rPr lang="en-GB" sz="600">
                <a:solidFill>
                  <a:srgbClr val="D9D9D9"/>
                </a:solidFill>
                <a:latin typeface="Libre Franklin"/>
                <a:ea typeface="Libre Franklin"/>
                <a:cs typeface="Libre Franklin"/>
                <a:sym typeface="Libre Franklin"/>
              </a:rPr>
              <a:t> Available: https://institutionalhistory.com/homepage/prisons/major-prisons/woking-female-prison-1869-1895/. Last accessed 30th Nov 2021.</a:t>
            </a:r>
            <a:endParaRPr sz="600">
              <a:solidFill>
                <a:srgbClr val="D9D9D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a:spLocks noGrp="1"/>
          </p:cNvSpPr>
          <p:nvPr>
            <p:ph type="title"/>
          </p:nvPr>
        </p:nvSpPr>
        <p:spPr>
          <a:xfrm>
            <a:off x="311700" y="224475"/>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The 1885 Trial</a:t>
            </a:r>
            <a:endParaRPr/>
          </a:p>
        </p:txBody>
      </p:sp>
      <p:pic>
        <p:nvPicPr>
          <p:cNvPr id="110" name="Google Shape;110;p19"/>
          <p:cNvPicPr preferRelativeResize="0"/>
          <p:nvPr/>
        </p:nvPicPr>
        <p:blipFill rotWithShape="1">
          <a:blip r:embed="rId3">
            <a:alphaModFix/>
          </a:blip>
          <a:srcRect b="80492"/>
          <a:stretch/>
        </p:blipFill>
        <p:spPr>
          <a:xfrm>
            <a:off x="311700" y="980175"/>
            <a:ext cx="5126651" cy="2713075"/>
          </a:xfrm>
          <a:prstGeom prst="rect">
            <a:avLst/>
          </a:prstGeom>
          <a:noFill/>
          <a:ln>
            <a:noFill/>
          </a:ln>
        </p:spPr>
      </p:pic>
      <p:sp>
        <p:nvSpPr>
          <p:cNvPr id="111" name="Google Shape;111;p19"/>
          <p:cNvSpPr txBox="1"/>
          <p:nvPr/>
        </p:nvSpPr>
        <p:spPr>
          <a:xfrm>
            <a:off x="311700" y="3871550"/>
            <a:ext cx="2808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solidFill>
                  <a:schemeClr val="dk1"/>
                </a:solidFill>
                <a:latin typeface="Libre Franklin"/>
                <a:ea typeface="Libre Franklin"/>
                <a:cs typeface="Libre Franklin"/>
                <a:sym typeface="Libre Franklin"/>
              </a:rPr>
              <a:t>York Herald (1885). Editorial: </a:t>
            </a:r>
            <a:r>
              <a:rPr lang="en-GB" sz="1000" i="1">
                <a:solidFill>
                  <a:schemeClr val="dk1"/>
                </a:solidFill>
                <a:latin typeface="Libre Franklin"/>
                <a:ea typeface="Libre Franklin"/>
                <a:cs typeface="Libre Franklin"/>
                <a:sym typeface="Libre Franklin"/>
              </a:rPr>
              <a:t>Yorkshire Assizes,</a:t>
            </a:r>
            <a:r>
              <a:rPr lang="en-GB" sz="1000">
                <a:solidFill>
                  <a:schemeClr val="dk1"/>
                </a:solidFill>
                <a:latin typeface="Libre Franklin"/>
                <a:ea typeface="Libre Franklin"/>
                <a:cs typeface="Libre Franklin"/>
                <a:sym typeface="Libre Franklin"/>
              </a:rPr>
              <a:t> 12 Nov 1885</a:t>
            </a:r>
            <a:endParaRPr>
              <a:solidFill>
                <a:schemeClr val="dk1"/>
              </a:solidFill>
            </a:endParaRPr>
          </a:p>
        </p:txBody>
      </p:sp>
      <p:pic>
        <p:nvPicPr>
          <p:cNvPr id="112" name="Google Shape;112;p19"/>
          <p:cNvPicPr preferRelativeResize="0"/>
          <p:nvPr/>
        </p:nvPicPr>
        <p:blipFill rotWithShape="1">
          <a:blip r:embed="rId4">
            <a:alphaModFix/>
          </a:blip>
          <a:srcRect t="59498" r="50504" b="34451"/>
          <a:stretch/>
        </p:blipFill>
        <p:spPr>
          <a:xfrm>
            <a:off x="3488632" y="1553750"/>
            <a:ext cx="5413068" cy="2998200"/>
          </a:xfrm>
          <a:prstGeom prst="rect">
            <a:avLst/>
          </a:prstGeom>
          <a:noFill/>
          <a:ln>
            <a:noFill/>
          </a:ln>
        </p:spPr>
      </p:pic>
      <p:sp>
        <p:nvSpPr>
          <p:cNvPr id="113" name="Google Shape;113;p19"/>
          <p:cNvSpPr txBox="1"/>
          <p:nvPr/>
        </p:nvSpPr>
        <p:spPr>
          <a:xfrm>
            <a:off x="3775050" y="4695275"/>
            <a:ext cx="5126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solidFill>
                  <a:schemeClr val="dk1"/>
                </a:solidFill>
                <a:latin typeface="Libre Franklin"/>
                <a:ea typeface="Libre Franklin"/>
                <a:cs typeface="Libre Franklin"/>
                <a:sym typeface="Libre Franklin"/>
              </a:rPr>
              <a:t> Leed’s Times (1885). Editorial: </a:t>
            </a:r>
            <a:r>
              <a:rPr lang="en-GB" sz="1000" i="1">
                <a:solidFill>
                  <a:schemeClr val="dk1"/>
                </a:solidFill>
                <a:latin typeface="Libre Franklin"/>
                <a:ea typeface="Libre Franklin"/>
                <a:cs typeface="Libre Franklin"/>
                <a:sym typeface="Libre Franklin"/>
              </a:rPr>
              <a:t>Bradford</a:t>
            </a:r>
            <a:r>
              <a:rPr lang="en-GB" sz="1000">
                <a:solidFill>
                  <a:schemeClr val="dk1"/>
                </a:solidFill>
                <a:latin typeface="Libre Franklin"/>
                <a:ea typeface="Libre Franklin"/>
                <a:cs typeface="Libre Franklin"/>
                <a:sym typeface="Libre Franklin"/>
              </a:rPr>
              <a:t>, 22 Aug 1885</a:t>
            </a:r>
            <a:endParaRPr>
              <a:solidFill>
                <a:schemeClr val="dk1"/>
              </a:solidFill>
            </a:endParaRPr>
          </a:p>
        </p:txBody>
      </p:sp>
      <p:sp>
        <p:nvSpPr>
          <p:cNvPr id="114" name="Google Shape;114;p19"/>
          <p:cNvSpPr txBox="1"/>
          <p:nvPr/>
        </p:nvSpPr>
        <p:spPr>
          <a:xfrm>
            <a:off x="8028725" y="4557200"/>
            <a:ext cx="8052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a:solidFill>
                  <a:srgbClr val="D9D9D9"/>
                </a:solidFill>
              </a:rPr>
              <a:t>Jess</a:t>
            </a:r>
            <a:endParaRPr>
              <a:solidFill>
                <a:srgbClr val="D9D9D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311700" y="224475"/>
            <a:ext cx="6540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Admission to The Asylum</a:t>
            </a:r>
            <a:endParaRPr/>
          </a:p>
        </p:txBody>
      </p:sp>
      <p:sp>
        <p:nvSpPr>
          <p:cNvPr id="120" name="Google Shape;120;p20"/>
          <p:cNvSpPr txBox="1">
            <a:spLocks noGrp="1"/>
          </p:cNvSpPr>
          <p:nvPr>
            <p:ph type="body" idx="1"/>
          </p:nvPr>
        </p:nvSpPr>
        <p:spPr>
          <a:xfrm>
            <a:off x="311700" y="1083950"/>
            <a:ext cx="4260300" cy="3628200"/>
          </a:xfrm>
          <a:prstGeom prst="rect">
            <a:avLst/>
          </a:prstGeom>
        </p:spPr>
        <p:txBody>
          <a:bodyPr spcFirstLastPara="1" wrap="square" lIns="91425" tIns="91425" rIns="91425" bIns="91425" anchor="t" anchorCtr="0">
            <a:normAutofit fontScale="77500" lnSpcReduction="10000"/>
          </a:bodyPr>
          <a:lstStyle/>
          <a:p>
            <a:pPr marL="0" lvl="0" indent="0" algn="l" rtl="0">
              <a:lnSpc>
                <a:spcPct val="100000"/>
              </a:lnSpc>
              <a:spcBef>
                <a:spcPts val="0"/>
              </a:spcBef>
              <a:spcAft>
                <a:spcPts val="0"/>
              </a:spcAft>
              <a:buNone/>
            </a:pPr>
            <a:r>
              <a:rPr lang="en-GB" sz="1800" b="1"/>
              <a:t>Admitted to North Riding of Yorkshire Lunatic Asylum at Clifton, York on December 5th 1885.</a:t>
            </a:r>
            <a:endParaRPr sz="1800" b="1"/>
          </a:p>
          <a:p>
            <a:pPr marL="0" lvl="0" indent="0" algn="l" rtl="0">
              <a:lnSpc>
                <a:spcPct val="100000"/>
              </a:lnSpc>
              <a:spcBef>
                <a:spcPts val="1200"/>
              </a:spcBef>
              <a:spcAft>
                <a:spcPts val="0"/>
              </a:spcAft>
              <a:buNone/>
            </a:pPr>
            <a:r>
              <a:rPr lang="en-GB" sz="1800"/>
              <a:t>Name: Lucy Sturdy</a:t>
            </a:r>
            <a:endParaRPr sz="1800"/>
          </a:p>
          <a:p>
            <a:pPr marL="0" lvl="0" indent="0" algn="l" rtl="0">
              <a:lnSpc>
                <a:spcPct val="100000"/>
              </a:lnSpc>
              <a:spcBef>
                <a:spcPts val="1200"/>
              </a:spcBef>
              <a:spcAft>
                <a:spcPts val="0"/>
              </a:spcAft>
              <a:buNone/>
            </a:pPr>
            <a:r>
              <a:rPr lang="en-GB" sz="1800"/>
              <a:t>Age: 25</a:t>
            </a:r>
            <a:endParaRPr sz="1800"/>
          </a:p>
          <a:p>
            <a:pPr marL="0" lvl="0" indent="0" algn="l" rtl="0">
              <a:lnSpc>
                <a:spcPct val="100000"/>
              </a:lnSpc>
              <a:spcBef>
                <a:spcPts val="1200"/>
              </a:spcBef>
              <a:spcAft>
                <a:spcPts val="0"/>
              </a:spcAft>
              <a:buNone/>
            </a:pPr>
            <a:r>
              <a:rPr lang="en-GB" sz="1800"/>
              <a:t>Education: None</a:t>
            </a:r>
            <a:endParaRPr sz="1800"/>
          </a:p>
          <a:p>
            <a:pPr marL="0" lvl="0" indent="0" algn="l" rtl="0">
              <a:lnSpc>
                <a:spcPct val="100000"/>
              </a:lnSpc>
              <a:spcBef>
                <a:spcPts val="1200"/>
              </a:spcBef>
              <a:spcAft>
                <a:spcPts val="0"/>
              </a:spcAft>
              <a:buNone/>
            </a:pPr>
            <a:r>
              <a:rPr lang="en-GB" sz="1800"/>
              <a:t>Marital status: Married to Tom Freeman</a:t>
            </a:r>
            <a:endParaRPr sz="1800"/>
          </a:p>
          <a:p>
            <a:pPr marL="0" lvl="0" indent="0" algn="l" rtl="0">
              <a:lnSpc>
                <a:spcPct val="100000"/>
              </a:lnSpc>
              <a:spcBef>
                <a:spcPts val="1200"/>
              </a:spcBef>
              <a:spcAft>
                <a:spcPts val="0"/>
              </a:spcAft>
              <a:buNone/>
            </a:pPr>
            <a:r>
              <a:rPr lang="en-GB" sz="1800"/>
              <a:t>Occupation: Weaver</a:t>
            </a:r>
            <a:endParaRPr sz="1800"/>
          </a:p>
          <a:p>
            <a:pPr marL="0" lvl="0" indent="0" algn="l" rtl="0">
              <a:lnSpc>
                <a:spcPct val="100000"/>
              </a:lnSpc>
              <a:spcBef>
                <a:spcPts val="1200"/>
              </a:spcBef>
              <a:spcAft>
                <a:spcPts val="0"/>
              </a:spcAft>
              <a:buNone/>
            </a:pPr>
            <a:r>
              <a:rPr lang="en-GB" sz="1800"/>
              <a:t>Children: 2, youngest 16 months</a:t>
            </a:r>
            <a:endParaRPr sz="1800"/>
          </a:p>
          <a:p>
            <a:pPr marL="0" lvl="0" indent="0" algn="l" rtl="0">
              <a:lnSpc>
                <a:spcPct val="100000"/>
              </a:lnSpc>
              <a:spcBef>
                <a:spcPts val="1200"/>
              </a:spcBef>
              <a:spcAft>
                <a:spcPts val="0"/>
              </a:spcAft>
              <a:buNone/>
            </a:pPr>
            <a:r>
              <a:rPr lang="en-GB" sz="1800"/>
              <a:t>Mental Illness: Melancholia, cause unknown, first episode of which lasting 4 months</a:t>
            </a:r>
            <a:endParaRPr sz="1800"/>
          </a:p>
          <a:p>
            <a:pPr marL="0" lvl="0" indent="0" algn="l" rtl="0">
              <a:spcBef>
                <a:spcPts val="1200"/>
              </a:spcBef>
              <a:spcAft>
                <a:spcPts val="1200"/>
              </a:spcAft>
              <a:buNone/>
            </a:pPr>
            <a:r>
              <a:rPr lang="en-GB" sz="1800"/>
              <a:t>Crime Felony, unfit to plead</a:t>
            </a:r>
            <a:endParaRPr sz="1800"/>
          </a:p>
        </p:txBody>
      </p:sp>
      <p:sp>
        <p:nvSpPr>
          <p:cNvPr id="121" name="Google Shape;121;p20"/>
          <p:cNvSpPr txBox="1">
            <a:spLocks noGrp="1"/>
          </p:cNvSpPr>
          <p:nvPr>
            <p:ph type="body" idx="1"/>
          </p:nvPr>
        </p:nvSpPr>
        <p:spPr>
          <a:xfrm>
            <a:off x="4686625" y="1083950"/>
            <a:ext cx="4145700" cy="362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800" i="1"/>
              <a:t>on admission here was in a state of most acute mania talked about having married the Prince of Wales or the Lord Lieutenant who had taken her child to India and left it in the woods. The Prince of Wales took her [dog?] away from her. The Queen made her a new [dress?]. Still frequently asks for her child.</a:t>
            </a:r>
            <a:endParaRPr sz="1800" i="1"/>
          </a:p>
          <a:p>
            <a:pPr marL="0" lvl="0" indent="0" algn="l" rtl="0">
              <a:spcBef>
                <a:spcPts val="1200"/>
              </a:spcBef>
              <a:spcAft>
                <a:spcPts val="1200"/>
              </a:spcAft>
              <a:buNone/>
            </a:pPr>
            <a:r>
              <a:rPr lang="en-GB" sz="1800" i="1"/>
              <a:t>~ Dr Tempest Anderson</a:t>
            </a:r>
            <a:endParaRPr sz="1800" i="1"/>
          </a:p>
        </p:txBody>
      </p:sp>
      <p:sp>
        <p:nvSpPr>
          <p:cNvPr id="122" name="Google Shape;122;p20"/>
          <p:cNvSpPr txBox="1"/>
          <p:nvPr/>
        </p:nvSpPr>
        <p:spPr>
          <a:xfrm>
            <a:off x="8028725" y="4557200"/>
            <a:ext cx="8052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a:solidFill>
                  <a:srgbClr val="D9D9D9"/>
                </a:solidFill>
              </a:rPr>
              <a:t>Jess</a:t>
            </a:r>
            <a:endParaRPr>
              <a:solidFill>
                <a:srgbClr val="D9D9D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GB"/>
              <a:t>Melancholia in the late 19th century</a:t>
            </a:r>
            <a:endParaRPr/>
          </a:p>
        </p:txBody>
      </p:sp>
      <p:sp>
        <p:nvSpPr>
          <p:cNvPr id="128" name="Google Shape;128;p21"/>
          <p:cNvSpPr txBox="1">
            <a:spLocks noGrp="1"/>
          </p:cNvSpPr>
          <p:nvPr>
            <p:ph type="body" idx="1"/>
          </p:nvPr>
        </p:nvSpPr>
        <p:spPr>
          <a:xfrm>
            <a:off x="417900" y="1357450"/>
            <a:ext cx="4586400" cy="3408900"/>
          </a:xfrm>
          <a:prstGeom prst="rect">
            <a:avLst/>
          </a:prstGeom>
          <a:ln>
            <a:noFill/>
          </a:ln>
        </p:spPr>
        <p:txBody>
          <a:bodyPr spcFirstLastPara="1" wrap="square" lIns="91425" tIns="91425" rIns="91425" bIns="91425" anchor="t" anchorCtr="0">
            <a:normAutofit fontScale="25000" lnSpcReduction="20000"/>
          </a:bodyPr>
          <a:lstStyle/>
          <a:p>
            <a:pPr marL="457200" lvl="0" indent="-294603" algn="just" rtl="0">
              <a:lnSpc>
                <a:spcPct val="100000"/>
              </a:lnSpc>
              <a:spcBef>
                <a:spcPts val="0"/>
              </a:spcBef>
              <a:spcAft>
                <a:spcPts val="0"/>
              </a:spcAft>
              <a:buClr>
                <a:schemeClr val="dk1"/>
              </a:buClr>
              <a:buSzPct val="102464"/>
              <a:buChar char="●"/>
            </a:pPr>
            <a:r>
              <a:rPr lang="en-GB" sz="4057" b="1" i="1">
                <a:solidFill>
                  <a:schemeClr val="dk1"/>
                </a:solidFill>
                <a:latin typeface="Libre Franklin"/>
                <a:ea typeface="Libre Franklin"/>
                <a:cs typeface="Libre Franklin"/>
                <a:sym typeface="Libre Franklin"/>
              </a:rPr>
              <a:t>By the end of the century, melancholia was not only one of the most common forms of mental disease diagnosed in British asylums, it was also one of the most written about in medical literature.</a:t>
            </a:r>
            <a:endParaRPr sz="4057" b="1" i="1">
              <a:solidFill>
                <a:schemeClr val="dk1"/>
              </a:solidFill>
              <a:latin typeface="Libre Franklin"/>
              <a:ea typeface="Libre Franklin"/>
              <a:cs typeface="Libre Franklin"/>
              <a:sym typeface="Libre Franklin"/>
            </a:endParaRPr>
          </a:p>
          <a:p>
            <a:pPr marL="0" lvl="0" indent="0" algn="just" rtl="0">
              <a:lnSpc>
                <a:spcPct val="100000"/>
              </a:lnSpc>
              <a:spcBef>
                <a:spcPts val="0"/>
              </a:spcBef>
              <a:spcAft>
                <a:spcPts val="0"/>
              </a:spcAft>
              <a:buNone/>
            </a:pPr>
            <a:endParaRPr sz="4057" b="1" i="1">
              <a:solidFill>
                <a:schemeClr val="dk1"/>
              </a:solidFill>
              <a:latin typeface="Libre Franklin"/>
              <a:ea typeface="Libre Franklin"/>
              <a:cs typeface="Libre Franklin"/>
              <a:sym typeface="Libre Franklin"/>
            </a:endParaRPr>
          </a:p>
          <a:p>
            <a:pPr marL="457200" lvl="0" indent="-293016" algn="just" rtl="0">
              <a:lnSpc>
                <a:spcPct val="100000"/>
              </a:lnSpc>
              <a:spcBef>
                <a:spcPts val="0"/>
              </a:spcBef>
              <a:spcAft>
                <a:spcPts val="0"/>
              </a:spcAft>
              <a:buClr>
                <a:schemeClr val="dk1"/>
              </a:buClr>
              <a:buSzPct val="100000"/>
              <a:buFont typeface="Libre Franklin"/>
              <a:buChar char="●"/>
            </a:pPr>
            <a:r>
              <a:rPr lang="en-GB" sz="4057" b="1" i="1">
                <a:solidFill>
                  <a:schemeClr val="dk1"/>
                </a:solidFill>
                <a:latin typeface="Libre Franklin"/>
                <a:ea typeface="Libre Franklin"/>
                <a:cs typeface="Libre Franklin"/>
                <a:sym typeface="Libre Franklin"/>
              </a:rPr>
              <a:t>it was perceived as a form of mental disease in which emotion was the main, or only, faculty affected, and as such it could present without delusion of thought.</a:t>
            </a:r>
            <a:endParaRPr sz="4057" b="1" i="1">
              <a:solidFill>
                <a:schemeClr val="dk1"/>
              </a:solidFill>
              <a:latin typeface="Libre Franklin"/>
              <a:ea typeface="Libre Franklin"/>
              <a:cs typeface="Libre Franklin"/>
              <a:sym typeface="Libre Franklin"/>
            </a:endParaRPr>
          </a:p>
          <a:p>
            <a:pPr marL="457200" lvl="0" indent="0" algn="just" rtl="0">
              <a:lnSpc>
                <a:spcPct val="100000"/>
              </a:lnSpc>
              <a:spcBef>
                <a:spcPts val="0"/>
              </a:spcBef>
              <a:spcAft>
                <a:spcPts val="0"/>
              </a:spcAft>
              <a:buNone/>
            </a:pPr>
            <a:endParaRPr sz="4057" b="1" i="1">
              <a:solidFill>
                <a:schemeClr val="dk1"/>
              </a:solidFill>
              <a:latin typeface="Libre Franklin"/>
              <a:ea typeface="Libre Franklin"/>
              <a:cs typeface="Libre Franklin"/>
              <a:sym typeface="Libre Franklin"/>
            </a:endParaRPr>
          </a:p>
          <a:p>
            <a:pPr marL="457200" lvl="0" indent="-293016" algn="just" rtl="0">
              <a:lnSpc>
                <a:spcPct val="100000"/>
              </a:lnSpc>
              <a:spcBef>
                <a:spcPts val="0"/>
              </a:spcBef>
              <a:spcAft>
                <a:spcPts val="0"/>
              </a:spcAft>
              <a:buClr>
                <a:schemeClr val="dk1"/>
              </a:buClr>
              <a:buSzPct val="100000"/>
              <a:buFont typeface="Libre Franklin"/>
              <a:buChar char="●"/>
            </a:pPr>
            <a:r>
              <a:rPr lang="en-GB" sz="4057" i="1">
                <a:solidFill>
                  <a:schemeClr val="dk1"/>
                </a:solidFill>
                <a:latin typeface="Libre Franklin"/>
                <a:ea typeface="Libre Franklin"/>
                <a:cs typeface="Libre Franklin"/>
                <a:sym typeface="Libre Franklin"/>
              </a:rPr>
              <a:t>In European medical literature the term melancholia had traditionally been deployed to describe various </a:t>
            </a:r>
            <a:r>
              <a:rPr lang="en-GB" sz="4057" b="1" i="1">
                <a:solidFill>
                  <a:schemeClr val="dk1"/>
                </a:solidFill>
                <a:latin typeface="Libre Franklin"/>
                <a:ea typeface="Libre Franklin"/>
                <a:cs typeface="Libre Franklin"/>
                <a:sym typeface="Libre Franklin"/>
              </a:rPr>
              <a:t>manifestations of delusional madness characterised by sadness, grief, and despair. </a:t>
            </a:r>
            <a:endParaRPr sz="4057" b="1" i="1">
              <a:solidFill>
                <a:schemeClr val="dk1"/>
              </a:solidFill>
              <a:latin typeface="Libre Franklin"/>
              <a:ea typeface="Libre Franklin"/>
              <a:cs typeface="Libre Franklin"/>
              <a:sym typeface="Libre Franklin"/>
            </a:endParaRPr>
          </a:p>
          <a:p>
            <a:pPr marL="0" lvl="0" indent="0" algn="just" rtl="0">
              <a:lnSpc>
                <a:spcPct val="100000"/>
              </a:lnSpc>
              <a:spcBef>
                <a:spcPts val="0"/>
              </a:spcBef>
              <a:spcAft>
                <a:spcPts val="0"/>
              </a:spcAft>
              <a:buNone/>
            </a:pPr>
            <a:endParaRPr sz="4057" b="1" i="1">
              <a:solidFill>
                <a:schemeClr val="dk1"/>
              </a:solidFill>
              <a:latin typeface="Libre Franklin"/>
              <a:ea typeface="Libre Franklin"/>
              <a:cs typeface="Libre Franklin"/>
              <a:sym typeface="Libre Franklin"/>
            </a:endParaRPr>
          </a:p>
          <a:p>
            <a:pPr marL="0" lvl="0" indent="0" algn="just" rtl="0">
              <a:lnSpc>
                <a:spcPct val="100000"/>
              </a:lnSpc>
              <a:spcBef>
                <a:spcPts val="0"/>
              </a:spcBef>
              <a:spcAft>
                <a:spcPts val="0"/>
              </a:spcAft>
              <a:buNone/>
            </a:pPr>
            <a:endParaRPr sz="4057" b="1" i="1">
              <a:solidFill>
                <a:schemeClr val="dk1"/>
              </a:solidFill>
              <a:latin typeface="Libre Franklin"/>
              <a:ea typeface="Libre Franklin"/>
              <a:cs typeface="Libre Franklin"/>
              <a:sym typeface="Libre Franklin"/>
            </a:endParaRPr>
          </a:p>
          <a:p>
            <a:pPr marL="457200" lvl="0" indent="-293016" algn="just" rtl="0">
              <a:lnSpc>
                <a:spcPct val="100000"/>
              </a:lnSpc>
              <a:spcBef>
                <a:spcPts val="0"/>
              </a:spcBef>
              <a:spcAft>
                <a:spcPts val="0"/>
              </a:spcAft>
              <a:buClr>
                <a:schemeClr val="dk1"/>
              </a:buClr>
              <a:buSzPct val="100000"/>
              <a:buFont typeface="Libre Franklin"/>
              <a:buChar char="●"/>
            </a:pPr>
            <a:r>
              <a:rPr lang="en-GB" sz="4057" b="1" i="1">
                <a:solidFill>
                  <a:schemeClr val="dk1"/>
                </a:solidFill>
                <a:latin typeface="Libre Franklin"/>
                <a:ea typeface="Libre Franklin"/>
                <a:cs typeface="Libre Franklin"/>
                <a:sym typeface="Libre Franklin"/>
              </a:rPr>
              <a:t>Victorian medical psychologists spoke of a ‘depression of spirits’, or an ‘emotional’ or ‘mental’ depression when describing melancholia</a:t>
            </a:r>
            <a:endParaRPr sz="4057" b="1" i="1">
              <a:solidFill>
                <a:schemeClr val="dk1"/>
              </a:solidFill>
              <a:latin typeface="Libre Franklin"/>
              <a:ea typeface="Libre Franklin"/>
              <a:cs typeface="Libre Franklin"/>
              <a:sym typeface="Libre Franklin"/>
            </a:endParaRPr>
          </a:p>
          <a:p>
            <a:pPr marL="0" lvl="0" indent="0" algn="just" rtl="0">
              <a:lnSpc>
                <a:spcPct val="100000"/>
              </a:lnSpc>
              <a:spcBef>
                <a:spcPts val="0"/>
              </a:spcBef>
              <a:spcAft>
                <a:spcPts val="0"/>
              </a:spcAft>
              <a:buNone/>
            </a:pPr>
            <a:endParaRPr sz="4057" b="1" i="1">
              <a:solidFill>
                <a:schemeClr val="dk1"/>
              </a:solidFill>
              <a:latin typeface="Libre Franklin"/>
              <a:ea typeface="Libre Franklin"/>
              <a:cs typeface="Libre Franklin"/>
              <a:sym typeface="Libre Franklin"/>
            </a:endParaRPr>
          </a:p>
          <a:p>
            <a:pPr marL="457200" lvl="0" indent="-293016" algn="just" rtl="0">
              <a:lnSpc>
                <a:spcPct val="100000"/>
              </a:lnSpc>
              <a:spcBef>
                <a:spcPts val="0"/>
              </a:spcBef>
              <a:spcAft>
                <a:spcPts val="0"/>
              </a:spcAft>
              <a:buClr>
                <a:schemeClr val="dk1"/>
              </a:buClr>
              <a:buSzPct val="100000"/>
              <a:buFont typeface="Libre Franklin"/>
              <a:buChar char="●"/>
            </a:pPr>
            <a:r>
              <a:rPr lang="en-GB" sz="4057" b="1" i="1">
                <a:solidFill>
                  <a:schemeClr val="dk1"/>
                </a:solidFill>
                <a:latin typeface="Libre Franklin"/>
                <a:ea typeface="Libre Franklin"/>
                <a:cs typeface="Libre Franklin"/>
                <a:sym typeface="Libre Franklin"/>
              </a:rPr>
              <a:t>The term was predominantly used as a way to describe the overall state of the melancholic mind, and as a way to contrast melancholia with mania</a:t>
            </a:r>
            <a:r>
              <a:rPr lang="en-GB" sz="4057" i="1">
                <a:solidFill>
                  <a:schemeClr val="dk1"/>
                </a:solidFill>
                <a:latin typeface="Libre Franklin"/>
                <a:ea typeface="Libre Franklin"/>
                <a:cs typeface="Libre Franklin"/>
                <a:sym typeface="Libre Franklin"/>
              </a:rPr>
              <a:t>—the opposite state of ‘mental excitation’.</a:t>
            </a:r>
            <a:endParaRPr sz="4057" i="1">
              <a:solidFill>
                <a:schemeClr val="dk1"/>
              </a:solidFill>
              <a:latin typeface="Libre Franklin"/>
              <a:ea typeface="Libre Franklin"/>
              <a:cs typeface="Libre Franklin"/>
              <a:sym typeface="Libre Franklin"/>
            </a:endParaRPr>
          </a:p>
          <a:p>
            <a:pPr marL="0" lvl="0" indent="0" algn="just" rtl="0">
              <a:lnSpc>
                <a:spcPct val="100000"/>
              </a:lnSpc>
              <a:spcBef>
                <a:spcPts val="0"/>
              </a:spcBef>
              <a:spcAft>
                <a:spcPts val="0"/>
              </a:spcAft>
              <a:buNone/>
            </a:pPr>
            <a:endParaRPr sz="1100" i="1">
              <a:solidFill>
                <a:srgbClr val="333333"/>
              </a:solidFill>
              <a:highlight>
                <a:srgbClr val="FCFCFC"/>
              </a:highlight>
              <a:latin typeface="Libre Franklin"/>
              <a:ea typeface="Libre Franklin"/>
              <a:cs typeface="Libre Franklin"/>
              <a:sym typeface="Libre Franklin"/>
            </a:endParaRPr>
          </a:p>
          <a:p>
            <a:pPr marL="0" lvl="0" indent="0" algn="just" rtl="0">
              <a:lnSpc>
                <a:spcPct val="100000"/>
              </a:lnSpc>
              <a:spcBef>
                <a:spcPts val="0"/>
              </a:spcBef>
              <a:spcAft>
                <a:spcPts val="0"/>
              </a:spcAft>
              <a:buNone/>
            </a:pPr>
            <a:endParaRPr sz="1100" b="1" i="1">
              <a:solidFill>
                <a:srgbClr val="333333"/>
              </a:solidFill>
              <a:highlight>
                <a:srgbClr val="FCFCFC"/>
              </a:highlight>
              <a:latin typeface="Libre Franklin"/>
              <a:ea typeface="Libre Franklin"/>
              <a:cs typeface="Libre Franklin"/>
              <a:sym typeface="Libre Franklin"/>
            </a:endParaRPr>
          </a:p>
          <a:p>
            <a:pPr marL="0" lvl="0" indent="0" algn="just" rtl="0">
              <a:lnSpc>
                <a:spcPct val="100000"/>
              </a:lnSpc>
              <a:spcBef>
                <a:spcPts val="0"/>
              </a:spcBef>
              <a:spcAft>
                <a:spcPts val="0"/>
              </a:spcAft>
              <a:buNone/>
            </a:pPr>
            <a:endParaRPr sz="1100" b="1" i="1">
              <a:solidFill>
                <a:srgbClr val="333333"/>
              </a:solidFill>
              <a:highlight>
                <a:srgbClr val="FCFCFC"/>
              </a:highlight>
              <a:latin typeface="Libre Franklin"/>
              <a:ea typeface="Libre Franklin"/>
              <a:cs typeface="Libre Franklin"/>
              <a:sym typeface="Libre Franklin"/>
            </a:endParaRPr>
          </a:p>
          <a:p>
            <a:pPr marL="0" lvl="0" indent="0" algn="just" rtl="0">
              <a:lnSpc>
                <a:spcPct val="100000"/>
              </a:lnSpc>
              <a:spcBef>
                <a:spcPts val="0"/>
              </a:spcBef>
              <a:spcAft>
                <a:spcPts val="0"/>
              </a:spcAft>
              <a:buNone/>
            </a:pPr>
            <a:endParaRPr sz="1100" b="1" i="1">
              <a:solidFill>
                <a:srgbClr val="333333"/>
              </a:solidFill>
              <a:highlight>
                <a:srgbClr val="FCFCFC"/>
              </a:highlight>
              <a:latin typeface="Libre Franklin"/>
              <a:ea typeface="Libre Franklin"/>
              <a:cs typeface="Libre Franklin"/>
              <a:sym typeface="Libre Franklin"/>
            </a:endParaRPr>
          </a:p>
          <a:p>
            <a:pPr marL="0" lvl="0" indent="0" algn="just" rtl="0">
              <a:lnSpc>
                <a:spcPct val="100000"/>
              </a:lnSpc>
              <a:spcBef>
                <a:spcPts val="0"/>
              </a:spcBef>
              <a:spcAft>
                <a:spcPts val="0"/>
              </a:spcAft>
              <a:buNone/>
            </a:pPr>
            <a:endParaRPr sz="1100" b="1" i="1">
              <a:solidFill>
                <a:srgbClr val="333333"/>
              </a:solidFill>
              <a:highlight>
                <a:srgbClr val="FCFCFC"/>
              </a:highlight>
              <a:latin typeface="Libre Franklin"/>
              <a:ea typeface="Libre Franklin"/>
              <a:cs typeface="Libre Franklin"/>
              <a:sym typeface="Libre Franklin"/>
            </a:endParaRPr>
          </a:p>
          <a:p>
            <a:pPr marL="457200" lvl="0" indent="0" algn="just" rtl="0">
              <a:lnSpc>
                <a:spcPct val="100000"/>
              </a:lnSpc>
              <a:spcBef>
                <a:spcPts val="0"/>
              </a:spcBef>
              <a:spcAft>
                <a:spcPts val="0"/>
              </a:spcAft>
              <a:buNone/>
            </a:pPr>
            <a:endParaRPr sz="1100" b="1" i="1">
              <a:solidFill>
                <a:srgbClr val="333333"/>
              </a:solidFill>
              <a:highlight>
                <a:srgbClr val="FCFCFC"/>
              </a:highlight>
              <a:latin typeface="Libre Franklin"/>
              <a:ea typeface="Libre Franklin"/>
              <a:cs typeface="Libre Franklin"/>
              <a:sym typeface="Libre Franklin"/>
            </a:endParaRPr>
          </a:p>
        </p:txBody>
      </p:sp>
      <p:sp>
        <p:nvSpPr>
          <p:cNvPr id="129" name="Google Shape;129;p21"/>
          <p:cNvSpPr txBox="1"/>
          <p:nvPr/>
        </p:nvSpPr>
        <p:spPr>
          <a:xfrm>
            <a:off x="6986700" y="1060850"/>
            <a:ext cx="137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30" name="Google Shape;130;p21"/>
          <p:cNvSpPr txBox="1"/>
          <p:nvPr/>
        </p:nvSpPr>
        <p:spPr>
          <a:xfrm>
            <a:off x="7050875" y="1703800"/>
            <a:ext cx="152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31" name="Google Shape;131;p21"/>
          <p:cNvPicPr preferRelativeResize="0"/>
          <p:nvPr/>
        </p:nvPicPr>
        <p:blipFill rotWithShape="1">
          <a:blip r:embed="rId3">
            <a:alphaModFix/>
          </a:blip>
          <a:srcRect/>
          <a:stretch/>
        </p:blipFill>
        <p:spPr>
          <a:xfrm>
            <a:off x="5314800" y="0"/>
            <a:ext cx="2808000" cy="2632276"/>
          </a:xfrm>
          <a:prstGeom prst="rect">
            <a:avLst/>
          </a:prstGeom>
          <a:noFill/>
          <a:ln>
            <a:noFill/>
          </a:ln>
        </p:spPr>
      </p:pic>
      <p:sp>
        <p:nvSpPr>
          <p:cNvPr id="132" name="Google Shape;132;p21"/>
          <p:cNvSpPr txBox="1"/>
          <p:nvPr/>
        </p:nvSpPr>
        <p:spPr>
          <a:xfrm>
            <a:off x="5990025" y="3450425"/>
            <a:ext cx="315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33" name="Google Shape;133;p21"/>
          <p:cNvPicPr preferRelativeResize="0"/>
          <p:nvPr/>
        </p:nvPicPr>
        <p:blipFill>
          <a:blip r:embed="rId4">
            <a:alphaModFix/>
          </a:blip>
          <a:stretch>
            <a:fillRect/>
          </a:stretch>
        </p:blipFill>
        <p:spPr>
          <a:xfrm>
            <a:off x="5990025" y="2955375"/>
            <a:ext cx="2489526" cy="1792650"/>
          </a:xfrm>
          <a:prstGeom prst="rect">
            <a:avLst/>
          </a:prstGeom>
          <a:noFill/>
          <a:ln>
            <a:noFill/>
          </a:ln>
        </p:spPr>
      </p:pic>
      <p:sp>
        <p:nvSpPr>
          <p:cNvPr id="134" name="Google Shape;134;p21"/>
          <p:cNvSpPr txBox="1"/>
          <p:nvPr/>
        </p:nvSpPr>
        <p:spPr>
          <a:xfrm>
            <a:off x="5240000" y="2632275"/>
            <a:ext cx="2489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solidFill>
                  <a:schemeClr val="dk1"/>
                </a:solidFill>
              </a:rPr>
              <a:t>Credits: Talking Humanities blog </a:t>
            </a:r>
            <a:endParaRPr sz="900">
              <a:solidFill>
                <a:schemeClr val="dk1"/>
              </a:solidFill>
            </a:endParaRPr>
          </a:p>
        </p:txBody>
      </p:sp>
      <p:sp>
        <p:nvSpPr>
          <p:cNvPr id="135" name="Google Shape;135;p21"/>
          <p:cNvSpPr txBox="1"/>
          <p:nvPr/>
        </p:nvSpPr>
        <p:spPr>
          <a:xfrm>
            <a:off x="5314800" y="4748025"/>
            <a:ext cx="3664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solidFill>
                  <a:schemeClr val="dk1"/>
                </a:solidFill>
              </a:rPr>
              <a:t>Credits; A Victorian Mental Asylum - Science Museum       </a:t>
            </a:r>
            <a:r>
              <a:rPr lang="en-GB" sz="1100">
                <a:solidFill>
                  <a:schemeClr val="dk1"/>
                </a:solidFill>
              </a:rPr>
              <a:t>Ariane </a:t>
            </a:r>
            <a:endParaRPr sz="1100">
              <a:solidFill>
                <a:schemeClr val="dk1"/>
              </a:solidFill>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276EE1950274418942B12A3F0889DB" ma:contentTypeVersion="13" ma:contentTypeDescription="Create a new document." ma:contentTypeScope="" ma:versionID="a7a8ffec9855ce2747d62c8b1695e92e">
  <xsd:schema xmlns:xsd="http://www.w3.org/2001/XMLSchema" xmlns:xs="http://www.w3.org/2001/XMLSchema" xmlns:p="http://schemas.microsoft.com/office/2006/metadata/properties" xmlns:ns2="0c420eb2-a4d4-4918-9091-ec45bffa12fb" xmlns:ns3="04db84b9-c3df-47a6-b89c-efbde5cfa114" targetNamespace="http://schemas.microsoft.com/office/2006/metadata/properties" ma:root="true" ma:fieldsID="8bae97eb9ad50d8dfb6cc8b2f38dbe3f" ns2:_="" ns3:_="">
    <xsd:import namespace="0c420eb2-a4d4-4918-9091-ec45bffa12fb"/>
    <xsd:import namespace="04db84b9-c3df-47a6-b89c-efbde5cfa11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420eb2-a4d4-4918-9091-ec45bffa12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db84b9-c3df-47a6-b89c-efbde5cfa11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5BCB32-B51E-4486-80F2-1BDFFF3A21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420eb2-a4d4-4918-9091-ec45bffa12fb"/>
    <ds:schemaRef ds:uri="04db84b9-c3df-47a6-b89c-efbde5cfa1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539DC9A-49C3-49F7-BB18-5F5AAB85068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9C2D3DE-3B3F-4E44-814B-447DB46F60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11</Slides>
  <Notes>11</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Simple Dark</vt:lpstr>
      <vt:lpstr>Lucy Sturdy</vt:lpstr>
      <vt:lpstr>Background and Family</vt:lpstr>
      <vt:lpstr>Background and Family</vt:lpstr>
      <vt:lpstr>Marriage and Children</vt:lpstr>
      <vt:lpstr>Lucy’s Convictions</vt:lpstr>
      <vt:lpstr>Lucy’s Life in Prison</vt:lpstr>
      <vt:lpstr>The 1885 Trial</vt:lpstr>
      <vt:lpstr>Admission to The Asylum</vt:lpstr>
      <vt:lpstr>Melancholia in the late 19th century</vt:lpstr>
      <vt:lpstr>Loose Ends &amp; Conclusion</vt:lpstr>
      <vt:lpstr>Life in The Asylum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Lucy Sturdy</dc:title>
  <cp:revision>1</cp:revision>
  <dcterms:modified xsi:type="dcterms:W3CDTF">2022-03-09T09:51:10Z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0x010100A9276EE1950274418942B12A3F0889DB</vt:lpwstr>
  </property>
</Properties>
</file>