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Playfair Display"/>
      <p:regular r:id="rId15"/>
      <p:bold r:id="rId16"/>
      <p:italic r:id="rId17"/>
      <p:boldItalic r:id="rId18"/>
    </p:embeddedFont>
    <p:embeddedFont>
      <p:font typeface="Lobster"/>
      <p:regular r:id="rId19"/>
    </p:embeddedFont>
    <p:embeddedFont>
      <p:font typeface="Lato"/>
      <p:regular r:id="rId20"/>
      <p:bold r:id="rId21"/>
      <p:italic r:id="rId22"/>
      <p:boldItalic r:id="rId23"/>
    </p:embeddedFont>
    <p:embeddedFont>
      <p:font typeface="Merriweather"/>
      <p:regular r:id="rId24"/>
      <p:bold r:id="rId25"/>
      <p:italic r:id="rId26"/>
      <p:boldItalic r:id="rId27"/>
    </p:embeddedFont>
    <p:embeddedFont>
      <p:font typeface="Comfortaa"/>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Merriweather-italic.fntdata"/><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PlayfairDisplay-boldItalic.fntdata"/><Relationship Id="rId21" Type="http://schemas.openxmlformats.org/officeDocument/2006/relationships/font" Target="fonts/Lato-bold.fntdata"/><Relationship Id="rId3" Type="http://schemas.openxmlformats.org/officeDocument/2006/relationships/presProps" Target="presProps.xml"/><Relationship Id="rId25" Type="http://schemas.openxmlformats.org/officeDocument/2006/relationships/font" Target="fonts/Merriweather-bold.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PlayfairDisplay-italic.fntdata"/><Relationship Id="rId20" Type="http://schemas.openxmlformats.org/officeDocument/2006/relationships/font" Target="fonts/Lato-regular.fntdata"/><Relationship Id="rId2" Type="http://schemas.openxmlformats.org/officeDocument/2006/relationships/viewProps" Target="viewProps.xml"/><Relationship Id="rId29" Type="http://schemas.openxmlformats.org/officeDocument/2006/relationships/font" Target="fonts/Comfortaa-bold.fntdata"/><Relationship Id="rId16" Type="http://schemas.openxmlformats.org/officeDocument/2006/relationships/font" Target="fonts/PlayfairDisplay-bold.fntdata"/><Relationship Id="rId24" Type="http://schemas.openxmlformats.org/officeDocument/2006/relationships/font" Target="fonts/Merriweather-regular.fntdata"/><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customXml" Target="../customXml/item3.xml"/><Relationship Id="rId23" Type="http://schemas.openxmlformats.org/officeDocument/2006/relationships/font" Target="fonts/Lato-boldItalic.fntdata"/><Relationship Id="rId28" Type="http://schemas.openxmlformats.org/officeDocument/2006/relationships/font" Target="fonts/Comfortaa-regular.fntdata"/><Relationship Id="rId5" Type="http://schemas.openxmlformats.org/officeDocument/2006/relationships/notesMaster" Target="notesMasters/notesMaster1.xml"/><Relationship Id="rId15" Type="http://schemas.openxmlformats.org/officeDocument/2006/relationships/font" Target="fonts/PlayfairDisplay-regular.fntdata"/><Relationship Id="rId10" Type="http://schemas.openxmlformats.org/officeDocument/2006/relationships/slide" Target="slides/slide5.xml"/><Relationship Id="rId19" Type="http://schemas.openxmlformats.org/officeDocument/2006/relationships/font" Target="fonts/Lobster-regular.fntdata"/><Relationship Id="rId31" Type="http://schemas.openxmlformats.org/officeDocument/2006/relationships/customXml" Target="../customXml/item2.xml"/><Relationship Id="rId22" Type="http://schemas.openxmlformats.org/officeDocument/2006/relationships/font" Target="fonts/Lato-italic.fntdata"/><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font" Target="fonts/Merriweather-boldItalic.fntdata"/><Relationship Id="rId14" Type="http://schemas.openxmlformats.org/officeDocument/2006/relationships/slide" Target="slides/slide9.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rkcivictrust.co.uk/heritage/civic-trust-plaques/mary-ann-craven-1826-1900/"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o-gale-com.libproxy.york.ac.uk/ps/retrieve.do?tabID=Newspapers&amp;resultListType=RESULT_LIST&amp;searchResultsType=SingleTab&amp;hitCount=46&amp;searchType=AdvancedSearchForm&amp;currentPosition=2&amp;docId=GALE%7CR3215265285&amp;docType=Article&amp;sort=Relevance&amp;contentSegment=ZBLD-MOD1&amp;prodId=BNCN&amp;pageNum=1&amp;contentSet=GALE%7CR3215265285&amp;searchId=R4&amp;userGroupName=uniyork&amp;inPS=true" TargetMode="External"/><Relationship Id="rId3" Type="http://schemas.openxmlformats.org/officeDocument/2006/relationships/hyperlink" Target="https://go-gale-com.libproxy.york.ac.uk/ps/retrieve.do?tabID=Newspapers&amp;resultListType=RESULT_LIST&amp;searchResultsType=SingleTab&amp;hitCount=46&amp;searchType=AdvancedSearchForm&amp;currentPosition=2&amp;docId=GALE%7CR3215265285&amp;docType=Article&amp;sort=Relevance&amp;contentSegment=ZBLD-MOD1&amp;prodId=BNCN&amp;pageNum=1&amp;contentSet=GALE%7CR3215265285&amp;searchId=R4&amp;userGroupName=uniyork&amp;inPS=tru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rkcivictrust.co.uk/heritage/civic-trust-plaques/mary-ann-craven-1826-1900/"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037c9010ef_0_10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037c9010ef_0_10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rgbClr val="4B1904"/>
              </a:buClr>
              <a:buSzPts val="1100"/>
              <a:buFont typeface="Comfortaa"/>
              <a:buChar char="➔"/>
            </a:pPr>
            <a:r>
              <a:rPr b="1" lang="en-GB">
                <a:solidFill>
                  <a:srgbClr val="4B1904"/>
                </a:solidFill>
                <a:latin typeface="Comfortaa"/>
                <a:ea typeface="Comfortaa"/>
                <a:cs typeface="Comfortaa"/>
                <a:sym typeface="Comfortaa"/>
              </a:rPr>
              <a:t>Greet and thank</a:t>
            </a:r>
            <a:endParaRPr b="1">
              <a:solidFill>
                <a:srgbClr val="4B1904"/>
              </a:solidFill>
              <a:latin typeface="Comfortaa"/>
              <a:ea typeface="Comfortaa"/>
              <a:cs typeface="Comfortaa"/>
              <a:sym typeface="Comfortaa"/>
            </a:endParaRPr>
          </a:p>
          <a:p>
            <a:pPr indent="-298450" lvl="0" marL="457200" rtl="0" algn="l">
              <a:spcBef>
                <a:spcPts val="0"/>
              </a:spcBef>
              <a:spcAft>
                <a:spcPts val="0"/>
              </a:spcAft>
              <a:buClr>
                <a:srgbClr val="4B1904"/>
              </a:buClr>
              <a:buSzPts val="1100"/>
              <a:buFont typeface="Comfortaa"/>
              <a:buChar char="➔"/>
            </a:pPr>
            <a:r>
              <a:rPr b="1" lang="en-GB">
                <a:solidFill>
                  <a:srgbClr val="4B1904"/>
                </a:solidFill>
                <a:latin typeface="Comfortaa"/>
                <a:ea typeface="Comfortaa"/>
                <a:cs typeface="Comfortaa"/>
                <a:sym typeface="Comfortaa"/>
              </a:rPr>
              <a:t>Introduce</a:t>
            </a:r>
            <a:endParaRPr b="1">
              <a:solidFill>
                <a:srgbClr val="4B1904"/>
              </a:solidFill>
              <a:latin typeface="Comfortaa"/>
              <a:ea typeface="Comfortaa"/>
              <a:cs typeface="Comfortaa"/>
              <a:sym typeface="Comfortaa"/>
            </a:endParaRPr>
          </a:p>
          <a:p>
            <a:pPr indent="-298450" lvl="0" marL="457200" rtl="0" algn="l">
              <a:spcBef>
                <a:spcPts val="0"/>
              </a:spcBef>
              <a:spcAft>
                <a:spcPts val="0"/>
              </a:spcAft>
              <a:buClr>
                <a:srgbClr val="4B1904"/>
              </a:buClr>
              <a:buSzPts val="1100"/>
              <a:buFont typeface="Comfortaa"/>
              <a:buChar char="➔"/>
            </a:pPr>
            <a:r>
              <a:rPr b="1" lang="en-GB">
                <a:solidFill>
                  <a:srgbClr val="4B1904"/>
                </a:solidFill>
                <a:latin typeface="Comfortaa"/>
                <a:ea typeface="Comfortaa"/>
                <a:cs typeface="Comfortaa"/>
                <a:sym typeface="Comfortaa"/>
              </a:rPr>
              <a:t>What we have been doing over the last four weeks </a:t>
            </a:r>
            <a:endParaRPr b="1">
              <a:solidFill>
                <a:srgbClr val="4B1904"/>
              </a:solidFill>
              <a:latin typeface="Comfortaa"/>
              <a:ea typeface="Comfortaa"/>
              <a:cs typeface="Comfortaa"/>
              <a:sym typeface="Comfortaa"/>
            </a:endParaRPr>
          </a:p>
          <a:p>
            <a:pPr indent="-298450" lvl="0" marL="457200" rtl="0" algn="l">
              <a:spcBef>
                <a:spcPts val="0"/>
              </a:spcBef>
              <a:spcAft>
                <a:spcPts val="0"/>
              </a:spcAft>
              <a:buClr>
                <a:srgbClr val="4B1904"/>
              </a:buClr>
              <a:buSzPts val="1100"/>
              <a:buFont typeface="Comfortaa"/>
              <a:buChar char="➔"/>
            </a:pPr>
            <a:r>
              <a:rPr b="1" lang="en-GB">
                <a:solidFill>
                  <a:srgbClr val="4B1904"/>
                </a:solidFill>
                <a:latin typeface="Comfortaa"/>
                <a:ea typeface="Comfortaa"/>
                <a:cs typeface="Comfortaa"/>
                <a:sym typeface="Comfortaa"/>
              </a:rPr>
              <a:t>Our research aims (1) Uncover her identity as a mother, wife and widow and gain an insight into her personality </a:t>
            </a:r>
            <a:endParaRPr b="1">
              <a:solidFill>
                <a:srgbClr val="4B1904"/>
              </a:solidFill>
              <a:latin typeface="Comfortaa"/>
              <a:ea typeface="Comfortaa"/>
              <a:cs typeface="Comfortaa"/>
              <a:sym typeface="Comfortaa"/>
            </a:endParaRPr>
          </a:p>
          <a:p>
            <a:pPr indent="-298450" lvl="0" marL="457200" rtl="0" algn="l">
              <a:spcBef>
                <a:spcPts val="0"/>
              </a:spcBef>
              <a:spcAft>
                <a:spcPts val="0"/>
              </a:spcAft>
              <a:buClr>
                <a:srgbClr val="4B1904"/>
              </a:buClr>
              <a:buSzPts val="1100"/>
              <a:buFont typeface="Comfortaa"/>
              <a:buChar char="➔"/>
            </a:pPr>
            <a:r>
              <a:rPr b="1" lang="en-GB">
                <a:solidFill>
                  <a:srgbClr val="4B1904"/>
                </a:solidFill>
                <a:latin typeface="Comfortaa"/>
                <a:ea typeface="Comfortaa"/>
                <a:cs typeface="Comfortaa"/>
                <a:sym typeface="Comfortaa"/>
              </a:rPr>
              <a:t>Sources</a:t>
            </a:r>
            <a:endParaRPr b="1">
              <a:solidFill>
                <a:srgbClr val="4B1904"/>
              </a:solidFill>
              <a:latin typeface="Comfortaa"/>
              <a:ea typeface="Comfortaa"/>
              <a:cs typeface="Comfortaa"/>
              <a:sym typeface="Comfortaa"/>
            </a:endParaRPr>
          </a:p>
          <a:p>
            <a:pPr indent="0" lvl="0" marL="0" rtl="0" algn="l">
              <a:spcBef>
                <a:spcPts val="0"/>
              </a:spcBef>
              <a:spcAft>
                <a:spcPts val="0"/>
              </a:spcAft>
              <a:buNone/>
            </a:pPr>
            <a:r>
              <a:t/>
            </a:r>
            <a:endParaRPr b="1">
              <a:solidFill>
                <a:srgbClr val="4B1904"/>
              </a:solidFill>
              <a:latin typeface="Comfortaa"/>
              <a:ea typeface="Comfortaa"/>
              <a:cs typeface="Comfortaa"/>
              <a:sym typeface="Comfortaa"/>
            </a:endParaRPr>
          </a:p>
          <a:p>
            <a:pPr indent="0" lvl="0" marL="0" rtl="0" algn="l">
              <a:spcBef>
                <a:spcPts val="0"/>
              </a:spcBef>
              <a:spcAft>
                <a:spcPts val="0"/>
              </a:spcAft>
              <a:buNone/>
            </a:pPr>
            <a:r>
              <a:rPr b="1" lang="en-GB">
                <a:solidFill>
                  <a:srgbClr val="4B1904"/>
                </a:solidFill>
                <a:latin typeface="Comfortaa"/>
                <a:ea typeface="Comfortaa"/>
                <a:cs typeface="Comfortaa"/>
                <a:sym typeface="Comfortaa"/>
              </a:rPr>
              <a:t>Summary </a:t>
            </a:r>
            <a:endParaRPr b="1">
              <a:solidFill>
                <a:srgbClr val="4B1904"/>
              </a:solidFill>
              <a:latin typeface="Comfortaa"/>
              <a:ea typeface="Comfortaa"/>
              <a:cs typeface="Comfortaa"/>
              <a:sym typeface="Comfortaa"/>
            </a:endParaRPr>
          </a:p>
          <a:p>
            <a:pPr indent="-298450" lvl="0" marL="457200" rtl="0" algn="l">
              <a:spcBef>
                <a:spcPts val="0"/>
              </a:spcBef>
              <a:spcAft>
                <a:spcPts val="0"/>
              </a:spcAft>
              <a:buClr>
                <a:srgbClr val="4B1904"/>
              </a:buClr>
              <a:buSzPts val="1100"/>
              <a:buFont typeface="Comfortaa"/>
              <a:buChar char="➔"/>
            </a:pPr>
            <a:r>
              <a:rPr b="1" lang="en-GB">
                <a:solidFill>
                  <a:srgbClr val="4B1904"/>
                </a:solidFill>
                <a:latin typeface="Comfortaa"/>
                <a:ea typeface="Comfortaa"/>
                <a:cs typeface="Comfortaa"/>
                <a:sym typeface="Comfortaa"/>
              </a:rPr>
              <a:t>Born 15th September 1826</a:t>
            </a:r>
            <a:endParaRPr b="1">
              <a:solidFill>
                <a:srgbClr val="4B1904"/>
              </a:solidFill>
              <a:latin typeface="Comfortaa"/>
              <a:ea typeface="Comfortaa"/>
              <a:cs typeface="Comfortaa"/>
              <a:sym typeface="Comfortaa"/>
            </a:endParaRPr>
          </a:p>
          <a:p>
            <a:pPr indent="-298450" lvl="0" marL="457200" rtl="0" algn="l">
              <a:spcBef>
                <a:spcPts val="0"/>
              </a:spcBef>
              <a:spcAft>
                <a:spcPts val="0"/>
              </a:spcAft>
              <a:buClr>
                <a:srgbClr val="4B1904"/>
              </a:buClr>
              <a:buSzPts val="1100"/>
              <a:buFont typeface="Comfortaa"/>
              <a:buChar char="➔"/>
            </a:pPr>
            <a:r>
              <a:rPr b="1" lang="en-GB">
                <a:solidFill>
                  <a:srgbClr val="4B1904"/>
                </a:solidFill>
                <a:latin typeface="Comfortaa"/>
                <a:ea typeface="Comfortaa"/>
                <a:cs typeface="Comfortaa"/>
                <a:sym typeface="Comfortaa"/>
              </a:rPr>
              <a:t>Inspired at a young age</a:t>
            </a:r>
            <a:endParaRPr b="1">
              <a:solidFill>
                <a:srgbClr val="4B1904"/>
              </a:solidFill>
              <a:latin typeface="Comfortaa"/>
              <a:ea typeface="Comfortaa"/>
              <a:cs typeface="Comfortaa"/>
              <a:sym typeface="Comfortaa"/>
            </a:endParaRPr>
          </a:p>
          <a:p>
            <a:pPr indent="-298450" lvl="0" marL="457200" rtl="0" algn="l">
              <a:spcBef>
                <a:spcPts val="0"/>
              </a:spcBef>
              <a:spcAft>
                <a:spcPts val="0"/>
              </a:spcAft>
              <a:buClr>
                <a:srgbClr val="4B1904"/>
              </a:buClr>
              <a:buSzPts val="1100"/>
              <a:buFont typeface="Comfortaa"/>
              <a:buChar char="➔"/>
            </a:pPr>
            <a:r>
              <a:rPr b="1" lang="en-GB">
                <a:solidFill>
                  <a:srgbClr val="4B1904"/>
                </a:solidFill>
                <a:latin typeface="Comfortaa"/>
                <a:ea typeface="Comfortaa"/>
                <a:cs typeface="Comfortaa"/>
                <a:sym typeface="Comfortaa"/>
              </a:rPr>
              <a:t>Strength and courage</a:t>
            </a:r>
            <a:endParaRPr b="1">
              <a:solidFill>
                <a:srgbClr val="4B1904"/>
              </a:solidFill>
              <a:latin typeface="Comfortaa"/>
              <a:ea typeface="Comfortaa"/>
              <a:cs typeface="Comfortaa"/>
              <a:sym typeface="Comfortaa"/>
            </a:endParaRPr>
          </a:p>
          <a:p>
            <a:pPr indent="-298450" lvl="0" marL="457200" rtl="0" algn="l">
              <a:spcBef>
                <a:spcPts val="0"/>
              </a:spcBef>
              <a:spcAft>
                <a:spcPts val="0"/>
              </a:spcAft>
              <a:buClr>
                <a:srgbClr val="4B1904"/>
              </a:buClr>
              <a:buSzPts val="1100"/>
              <a:buFont typeface="Comfortaa"/>
              <a:buChar char="➔"/>
            </a:pPr>
            <a:r>
              <a:rPr b="1" lang="en-GB">
                <a:solidFill>
                  <a:srgbClr val="4B1904"/>
                </a:solidFill>
                <a:latin typeface="Comfortaa"/>
                <a:ea typeface="Comfortaa"/>
                <a:cs typeface="Comfortaa"/>
                <a:sym typeface="Comfortaa"/>
              </a:rPr>
              <a:t>Became a widow, full time business</a:t>
            </a:r>
            <a:endParaRPr b="1">
              <a:solidFill>
                <a:srgbClr val="4B1904"/>
              </a:solidFill>
              <a:latin typeface="Comfortaa"/>
              <a:ea typeface="Comfortaa"/>
              <a:cs typeface="Comfortaa"/>
              <a:sym typeface="Comfortaa"/>
            </a:endParaRPr>
          </a:p>
          <a:p>
            <a:pPr indent="-298450" lvl="0" marL="457200" rtl="0" algn="l">
              <a:spcBef>
                <a:spcPts val="0"/>
              </a:spcBef>
              <a:spcAft>
                <a:spcPts val="0"/>
              </a:spcAft>
              <a:buClr>
                <a:srgbClr val="4B1904"/>
              </a:buClr>
              <a:buSzPts val="1100"/>
              <a:buFont typeface="Comfortaa"/>
              <a:buChar char="➔"/>
            </a:pPr>
            <a:r>
              <a:rPr b="1" lang="en-GB">
                <a:solidFill>
                  <a:srgbClr val="4B1904"/>
                </a:solidFill>
                <a:latin typeface="Comfortaa"/>
                <a:ea typeface="Comfortaa"/>
                <a:cs typeface="Comfortaa"/>
                <a:sym typeface="Comfortaa"/>
              </a:rPr>
              <a:t>Pass to Seren </a:t>
            </a:r>
            <a:endParaRPr b="1">
              <a:solidFill>
                <a:srgbClr val="4B1904"/>
              </a:solidFill>
              <a:latin typeface="Comfortaa"/>
              <a:ea typeface="Comfortaa"/>
              <a:cs typeface="Comfortaa"/>
              <a:sym typeface="Comfortaa"/>
            </a:endParaRPr>
          </a:p>
          <a:p>
            <a:pPr indent="0" lvl="0" marL="0" rtl="0" algn="l">
              <a:spcBef>
                <a:spcPts val="0"/>
              </a:spcBef>
              <a:spcAft>
                <a:spcPts val="0"/>
              </a:spcAft>
              <a:buNone/>
            </a:pPr>
            <a:r>
              <a:t/>
            </a:r>
            <a:endParaRPr b="1">
              <a:solidFill>
                <a:srgbClr val="4B1904"/>
              </a:solidFill>
              <a:latin typeface="Comfortaa"/>
              <a:ea typeface="Comfortaa"/>
              <a:cs typeface="Comfortaa"/>
              <a:sym typeface="Comfortaa"/>
            </a:endParaRPr>
          </a:p>
          <a:p>
            <a:pPr indent="0" lvl="0" marL="0" rtl="0" algn="l">
              <a:spcBef>
                <a:spcPts val="0"/>
              </a:spcBef>
              <a:spcAft>
                <a:spcPts val="0"/>
              </a:spcAft>
              <a:buNone/>
            </a:pPr>
            <a:r>
              <a:t/>
            </a:r>
            <a:endParaRPr b="1" sz="1200">
              <a:solidFill>
                <a:srgbClr val="F55E61"/>
              </a:solidFill>
              <a:latin typeface="Calibri"/>
              <a:ea typeface="Calibri"/>
              <a:cs typeface="Calibri"/>
              <a:sym typeface="Calibri"/>
            </a:endParaRPr>
          </a:p>
          <a:p>
            <a:pPr indent="0" lvl="0" marL="0" rtl="0" algn="l">
              <a:spcBef>
                <a:spcPts val="0"/>
              </a:spcBef>
              <a:spcAft>
                <a:spcPts val="0"/>
              </a:spcAft>
              <a:buNone/>
            </a:pPr>
            <a:r>
              <a:rPr b="1" lang="en-GB" sz="1200">
                <a:solidFill>
                  <a:srgbClr val="F55E61"/>
                </a:solidFill>
                <a:latin typeface="Calibri"/>
                <a:ea typeface="Calibri"/>
                <a:cs typeface="Calibri"/>
                <a:sym typeface="Calibri"/>
              </a:rPr>
              <a:t>First image (L to R)  is an extract from page 2 of ‘The “Art, Trade and Mystery of a Confectioner”’ from May 1949, held in the Borthwick Archives, CRAV box 3, accessed 23/11/21.</a:t>
            </a:r>
            <a:endParaRPr b="1" sz="1200">
              <a:solidFill>
                <a:srgbClr val="F55E61"/>
              </a:solidFill>
              <a:latin typeface="Calibri"/>
              <a:ea typeface="Calibri"/>
              <a:cs typeface="Calibri"/>
              <a:sym typeface="Calibri"/>
            </a:endParaRPr>
          </a:p>
          <a:p>
            <a:pPr indent="0" lvl="0" marL="0" rtl="0" algn="l">
              <a:spcBef>
                <a:spcPts val="0"/>
              </a:spcBef>
              <a:spcAft>
                <a:spcPts val="0"/>
              </a:spcAft>
              <a:buNone/>
            </a:pPr>
            <a:r>
              <a:t/>
            </a:r>
            <a:endParaRPr b="1" sz="1200">
              <a:solidFill>
                <a:srgbClr val="F55E61"/>
              </a:solidFill>
              <a:latin typeface="Calibri"/>
              <a:ea typeface="Calibri"/>
              <a:cs typeface="Calibri"/>
              <a:sym typeface="Calibri"/>
            </a:endParaRPr>
          </a:p>
          <a:p>
            <a:pPr indent="0" lvl="0" marL="0" rtl="0" algn="l">
              <a:spcBef>
                <a:spcPts val="0"/>
              </a:spcBef>
              <a:spcAft>
                <a:spcPts val="0"/>
              </a:spcAft>
              <a:buNone/>
            </a:pPr>
            <a:r>
              <a:rPr b="1" lang="en-GB" sz="1200">
                <a:solidFill>
                  <a:srgbClr val="F55E61"/>
                </a:solidFill>
                <a:latin typeface="Calibri"/>
                <a:ea typeface="Calibri"/>
                <a:cs typeface="Calibri"/>
                <a:sym typeface="Calibri"/>
              </a:rPr>
              <a:t>Second image (L to R) is a hand drawn sketch of Mary Ann Craven from Dinah Tyszka, ‘Mary Ann Craven (1826-1900)’ (York Civic Trust) &lt; </a:t>
            </a:r>
            <a:r>
              <a:rPr b="1" lang="en-GB" sz="1200" u="sng">
                <a:solidFill>
                  <a:srgbClr val="F55E61"/>
                </a:solidFill>
                <a:latin typeface="Calibri"/>
                <a:ea typeface="Calibri"/>
                <a:cs typeface="Calibri"/>
                <a:sym typeface="Calibri"/>
                <a:hlinkClick r:id="rId2">
                  <a:extLst>
                    <a:ext uri="{A12FA001-AC4F-418D-AE19-62706E023703}">
                      <ahyp:hlinkClr val="tx"/>
                    </a:ext>
                  </a:extLst>
                </a:hlinkClick>
              </a:rPr>
              <a:t>Mary Ann Craven (1826-1900) – York Civic Trust</a:t>
            </a:r>
            <a:r>
              <a:rPr b="1" lang="en-GB" sz="1200">
                <a:solidFill>
                  <a:srgbClr val="F55E61"/>
                </a:solidFill>
                <a:latin typeface="Calibri"/>
                <a:ea typeface="Calibri"/>
                <a:cs typeface="Calibri"/>
                <a:sym typeface="Calibri"/>
              </a:rPr>
              <a:t> &gt; accessed 24th November 2021. </a:t>
            </a:r>
            <a:endParaRPr b="1" sz="1200">
              <a:solidFill>
                <a:srgbClr val="F55E61"/>
              </a:solidFill>
              <a:latin typeface="Calibri"/>
              <a:ea typeface="Calibri"/>
              <a:cs typeface="Calibri"/>
              <a:sym typeface="Calibri"/>
            </a:endParaRPr>
          </a:p>
          <a:p>
            <a:pPr indent="0" lvl="0" marL="0" rtl="0" algn="l">
              <a:spcBef>
                <a:spcPts val="0"/>
              </a:spcBef>
              <a:spcAft>
                <a:spcPts val="0"/>
              </a:spcAft>
              <a:buNone/>
            </a:pPr>
            <a:r>
              <a:t/>
            </a:r>
            <a:endParaRPr b="1" sz="1200">
              <a:solidFill>
                <a:srgbClr val="F55E6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GB" sz="1200">
                <a:solidFill>
                  <a:srgbClr val="F55E61"/>
                </a:solidFill>
                <a:latin typeface="Calibri"/>
                <a:ea typeface="Calibri"/>
                <a:cs typeface="Calibri"/>
                <a:sym typeface="Calibri"/>
              </a:rPr>
              <a:t>Third image (L to R) is a clipping of promotional material ‘One Woman’s Courage’ produced between c.1963-1984. Is held in the Borthwick Archives, CRAV box 2, accessed 23/11/21.</a:t>
            </a:r>
            <a:endParaRPr b="1">
              <a:solidFill>
                <a:srgbClr val="4B1904"/>
              </a:solidFill>
              <a:latin typeface="Comfortaa"/>
              <a:ea typeface="Comfortaa"/>
              <a:cs typeface="Comfortaa"/>
              <a:sym typeface="Comfortaa"/>
            </a:endParaRPr>
          </a:p>
          <a:p>
            <a:pPr indent="0" lvl="0" marL="0" rtl="0" algn="l">
              <a:spcBef>
                <a:spcPts val="0"/>
              </a:spcBef>
              <a:spcAft>
                <a:spcPts val="0"/>
              </a:spcAft>
              <a:buNone/>
            </a:pPr>
            <a:r>
              <a:t/>
            </a:r>
            <a:endParaRPr b="1">
              <a:solidFill>
                <a:srgbClr val="4B1904"/>
              </a:solidFill>
              <a:latin typeface="Comfortaa"/>
              <a:ea typeface="Comfortaa"/>
              <a:cs typeface="Comfortaa"/>
              <a:sym typeface="Comfortaa"/>
            </a:endParaRPr>
          </a:p>
          <a:p>
            <a:pPr indent="0" lvl="0" marL="914400" rtl="0" algn="l">
              <a:spcBef>
                <a:spcPts val="0"/>
              </a:spcBef>
              <a:spcAft>
                <a:spcPts val="0"/>
              </a:spcAft>
              <a:buNone/>
            </a:pPr>
            <a:r>
              <a:t/>
            </a:r>
            <a:endParaRPr b="1">
              <a:solidFill>
                <a:srgbClr val="4B1904"/>
              </a:solidFill>
              <a:latin typeface="Comfortaa"/>
              <a:ea typeface="Comfortaa"/>
              <a:cs typeface="Comfortaa"/>
              <a:sym typeface="Comfortaa"/>
            </a:endParaRPr>
          </a:p>
          <a:p>
            <a:pPr indent="0" lvl="0" marL="0" rtl="0" algn="l">
              <a:spcBef>
                <a:spcPts val="0"/>
              </a:spcBef>
              <a:spcAft>
                <a:spcPts val="0"/>
              </a:spcAft>
              <a:buNone/>
            </a:pPr>
            <a:r>
              <a:t/>
            </a:r>
            <a:endParaRPr b="1">
              <a:solidFill>
                <a:srgbClr val="4B1904"/>
              </a:solidFill>
              <a:latin typeface="Comfortaa"/>
              <a:ea typeface="Comfortaa"/>
              <a:cs typeface="Comfortaa"/>
              <a:sym typeface="Comforta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02b1dbbb56_1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02b1dbbb56_1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rgbClr val="4B1904"/>
                </a:solidFill>
                <a:latin typeface="Comfortaa"/>
                <a:ea typeface="Comfortaa"/>
                <a:cs typeface="Comfortaa"/>
                <a:sym typeface="Comfortaa"/>
              </a:rPr>
              <a:t>First Image (L to R) is an extract from page 9 of  ‘Issue 15398 Births, Deaths, Marriages and Obituaries’ Sheffield Daily Telegraph (Sheffield, 16th November 1904) 9, accessed 24th November 2021. </a:t>
            </a:r>
            <a:endParaRPr b="1" sz="1200">
              <a:solidFill>
                <a:srgbClr val="4B1904"/>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t/>
            </a:r>
            <a:endParaRPr b="1" sz="1200">
              <a:solidFill>
                <a:srgbClr val="4B1904"/>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GB" sz="1200">
                <a:solidFill>
                  <a:srgbClr val="4B1904"/>
                </a:solidFill>
                <a:latin typeface="Comfortaa"/>
                <a:ea typeface="Comfortaa"/>
                <a:cs typeface="Comfortaa"/>
                <a:sym typeface="Comfortaa"/>
              </a:rPr>
              <a:t>Second </a:t>
            </a:r>
            <a:r>
              <a:rPr b="1" lang="en-GB" sz="1200">
                <a:solidFill>
                  <a:srgbClr val="4B1904"/>
                </a:solidFill>
                <a:latin typeface="Comfortaa"/>
                <a:ea typeface="Comfortaa"/>
                <a:cs typeface="Comfortaa"/>
                <a:sym typeface="Comfortaa"/>
              </a:rPr>
              <a:t>image (L to R)  is an extract from page 2 of ‘The “Art, Trade and Mystery of a Confectioner”’ from May 1949, held in the Borthwick Archives, CRAV box 3, accessed 23/11/21.</a:t>
            </a:r>
            <a:endParaRPr b="1" sz="1200">
              <a:solidFill>
                <a:srgbClr val="4B1904"/>
              </a:solidFill>
              <a:latin typeface="Comfortaa"/>
              <a:ea typeface="Comfortaa"/>
              <a:cs typeface="Comfortaa"/>
              <a:sym typeface="Comforta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02b1dbbb56_1_4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02b1dbbb56_1_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sz="1200">
                <a:solidFill>
                  <a:srgbClr val="4B1904"/>
                </a:solidFill>
                <a:latin typeface="Comfortaa"/>
                <a:ea typeface="Comfortaa"/>
                <a:cs typeface="Comfortaa"/>
                <a:sym typeface="Comfortaa"/>
              </a:rPr>
              <a:t>As Seren has mentioned, with the deaths of her father and husband, Mary Ann combined Craven and Kilner &amp; Hick to form M.A. Craven &amp; Son Ltd. Under Mary Ann’s leadership, this unified company went on to be massively successful, this success continuing generations after her death in 1900. Mary Ann took up this leadership position mid-way through the Victorian era, a period where it was incredibly difficult for women to hold positions outside of the home as a result of the stringent social conventions on womanhood. Middle-class women were expected to remain in the private, domestic sphere, and yet Mary Ann was able to make the transition into the masculine dominated public sphere. It is likely that Mary Ann’s status as a widow would have aided her, as upon the death of her husband Mary Ann became legally recognised within the law again as her own person, rather than the property of her husband, making it far easier for Mary Ann to own her own property. </a:t>
            </a:r>
            <a:endParaRPr b="1" sz="1200">
              <a:solidFill>
                <a:srgbClr val="4B1904"/>
              </a:solidFill>
              <a:latin typeface="Comfortaa"/>
              <a:ea typeface="Comfortaa"/>
              <a:cs typeface="Comfortaa"/>
              <a:sym typeface="Comfortaa"/>
            </a:endParaRPr>
          </a:p>
          <a:p>
            <a:pPr indent="0" lvl="0" marL="0" rtl="0" algn="l">
              <a:lnSpc>
                <a:spcPct val="115000"/>
              </a:lnSpc>
              <a:spcBef>
                <a:spcPts val="0"/>
              </a:spcBef>
              <a:spcAft>
                <a:spcPts val="0"/>
              </a:spcAft>
              <a:buClr>
                <a:schemeClr val="dk1"/>
              </a:buClr>
              <a:buSzPts val="1100"/>
              <a:buFont typeface="Arial"/>
              <a:buNone/>
            </a:pPr>
            <a:r>
              <a:t/>
            </a:r>
            <a:endParaRPr b="1" sz="1200">
              <a:solidFill>
                <a:srgbClr val="4B1904"/>
              </a:solidFill>
              <a:latin typeface="Comfortaa"/>
              <a:ea typeface="Comfortaa"/>
              <a:cs typeface="Comfortaa"/>
              <a:sym typeface="Comfortaa"/>
            </a:endParaRPr>
          </a:p>
          <a:p>
            <a:pPr indent="0" lvl="0" marL="0" rtl="0" algn="l">
              <a:lnSpc>
                <a:spcPct val="115000"/>
              </a:lnSpc>
              <a:spcBef>
                <a:spcPts val="0"/>
              </a:spcBef>
              <a:spcAft>
                <a:spcPts val="0"/>
              </a:spcAft>
              <a:buClr>
                <a:schemeClr val="dk1"/>
              </a:buClr>
              <a:buSzPts val="1100"/>
              <a:buFont typeface="Arial"/>
              <a:buNone/>
            </a:pPr>
            <a:r>
              <a:rPr b="1" lang="en-GB" sz="1200">
                <a:solidFill>
                  <a:srgbClr val="4B1904"/>
                </a:solidFill>
                <a:latin typeface="Comfortaa"/>
                <a:ea typeface="Comfortaa"/>
                <a:cs typeface="Comfortaa"/>
                <a:sym typeface="Comfortaa"/>
              </a:rPr>
              <a:t>Not only was Mary Ann able to take up the role of leading M.A. Craven &amp; Son Ltd, but she thrived doing so for forty years. The strength of her character was well known and she had a reputation for being formidable. A pamphlet produced in May 1949, entitled ‘The “Art, Trade and Mystery of a Confectioner”’ recounts the history of M.A. Craven &amp; Son Ltd, making specific note of Mary Ann’s role in the business. Mary Ann is described as being ‘the business’, even when her son joined in 1881, he did not surpass her in status. The maintenance of control and strength of character which Mary Ann exhibited was also noted in a later piece of promotional material produced c.1963-1984 entitled ‘One Woman’s Courage’ referring specifically to Mary Ann and her past with the company. Mary Ann’s legacy within her own company can be seen in later products such as the ‘Mary Ann Dairy Toffee’, Mary Ann’s name is used in the companies market, her presence remains and legacy built upon, as can be seen in both these images dating long after her death. </a:t>
            </a:r>
            <a:endParaRPr b="1" sz="1200">
              <a:solidFill>
                <a:srgbClr val="4B1904"/>
              </a:solidFill>
              <a:latin typeface="Comfortaa"/>
              <a:ea typeface="Comfortaa"/>
              <a:cs typeface="Comfortaa"/>
              <a:sym typeface="Comfortaa"/>
            </a:endParaRPr>
          </a:p>
          <a:p>
            <a:pPr indent="0" lvl="0" marL="0" rtl="0" algn="l">
              <a:spcBef>
                <a:spcPts val="0"/>
              </a:spcBef>
              <a:spcAft>
                <a:spcPts val="0"/>
              </a:spcAft>
              <a:buNone/>
            </a:pPr>
            <a:r>
              <a:t/>
            </a:r>
            <a:endParaRPr b="1" sz="1200">
              <a:solidFill>
                <a:srgbClr val="4B1904"/>
              </a:solidFill>
              <a:latin typeface="Comfortaa"/>
              <a:ea typeface="Comfortaa"/>
              <a:cs typeface="Comfortaa"/>
              <a:sym typeface="Comfortaa"/>
            </a:endParaRPr>
          </a:p>
          <a:p>
            <a:pPr indent="0" lvl="0" marL="0" rtl="0" algn="l">
              <a:spcBef>
                <a:spcPts val="0"/>
              </a:spcBef>
              <a:spcAft>
                <a:spcPts val="0"/>
              </a:spcAft>
              <a:buNone/>
            </a:pPr>
            <a:r>
              <a:rPr b="1" lang="en-GB" sz="1200">
                <a:solidFill>
                  <a:srgbClr val="4B1904"/>
                </a:solidFill>
                <a:latin typeface="Comfortaa"/>
                <a:ea typeface="Comfortaa"/>
                <a:cs typeface="Comfortaa"/>
                <a:sym typeface="Comfortaa"/>
              </a:rPr>
              <a:t>First image (L to R) is of a selection of M.A. Craven &amp; Son Ltd products from c.1980s, held in the Borthwick Archives, CRAV box 1, accessed 23/11/21.</a:t>
            </a:r>
            <a:endParaRPr b="1" sz="1200">
              <a:solidFill>
                <a:srgbClr val="4B1904"/>
              </a:solidFill>
              <a:latin typeface="Comfortaa"/>
              <a:ea typeface="Comfortaa"/>
              <a:cs typeface="Comfortaa"/>
              <a:sym typeface="Comfortaa"/>
            </a:endParaRPr>
          </a:p>
          <a:p>
            <a:pPr indent="0" lvl="0" marL="0" rtl="0" algn="l">
              <a:spcBef>
                <a:spcPts val="0"/>
              </a:spcBef>
              <a:spcAft>
                <a:spcPts val="0"/>
              </a:spcAft>
              <a:buNone/>
            </a:pPr>
            <a:r>
              <a:t/>
            </a:r>
            <a:endParaRPr b="1" sz="1200">
              <a:solidFill>
                <a:srgbClr val="4B1904"/>
              </a:solidFill>
              <a:latin typeface="Comfortaa"/>
              <a:ea typeface="Comfortaa"/>
              <a:cs typeface="Comfortaa"/>
              <a:sym typeface="Comfortaa"/>
            </a:endParaRPr>
          </a:p>
          <a:p>
            <a:pPr indent="0" lvl="0" marL="0" rtl="0" algn="l">
              <a:spcBef>
                <a:spcPts val="0"/>
              </a:spcBef>
              <a:spcAft>
                <a:spcPts val="0"/>
              </a:spcAft>
              <a:buNone/>
            </a:pPr>
            <a:r>
              <a:rPr b="1" lang="en-GB" sz="1200">
                <a:solidFill>
                  <a:srgbClr val="4B1904"/>
                </a:solidFill>
                <a:latin typeface="Comfortaa"/>
                <a:ea typeface="Comfortaa"/>
                <a:cs typeface="Comfortaa"/>
                <a:sym typeface="Comfortaa"/>
              </a:rPr>
              <a:t>Second image is of a storefront in August 1958 which uses Mary Ann’s name to promote their products, held in the Borthwick Archives, CRAV box 2, accessed 23/11/21.</a:t>
            </a:r>
            <a:endParaRPr b="1" sz="1200">
              <a:solidFill>
                <a:srgbClr val="4B1904"/>
              </a:solidFill>
              <a:latin typeface="Comfortaa"/>
              <a:ea typeface="Comfortaa"/>
              <a:cs typeface="Comfortaa"/>
              <a:sym typeface="Comforta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02b1dbbb56_1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02b1dbbb56_1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sz="1200">
                <a:solidFill>
                  <a:srgbClr val="4B1904"/>
                </a:solidFill>
                <a:latin typeface="Comfortaa"/>
                <a:ea typeface="Comfortaa"/>
                <a:cs typeface="Comfortaa"/>
                <a:sym typeface="Comfortaa"/>
              </a:rPr>
              <a:t>What these documents also note is the high levels of respect her workers had for her. She was described as being a ‘wonderful little old lady’ and amusingly was said rather short and so had a chair built to enable her to oversee her workers. It is her active engagement with the community which is emphasised in these accounts of Mary Ann. This can be seen most clearly in her charity work in the city of York. Whilst her most well-known legacy continues to be in confectionery, Mary Ann’s kindness and care is also frequently noted, as she is said to have visited her sick workers, providing them with ‘blankets, clothing and food’. Mary Ann’s dedication to her works and care for their well-being curates a nuanced picture of Mary Ann as both a business leader and as a socially conscious citizen of York.</a:t>
            </a:r>
            <a:endParaRPr b="1" sz="1300">
              <a:solidFill>
                <a:srgbClr val="4B1904"/>
              </a:solidFill>
              <a:latin typeface="Comfortaa"/>
              <a:ea typeface="Comfortaa"/>
              <a:cs typeface="Comfortaa"/>
              <a:sym typeface="Comfortaa"/>
            </a:endParaRPr>
          </a:p>
          <a:p>
            <a:pPr indent="0" lvl="0" marL="0" rtl="0" algn="l">
              <a:spcBef>
                <a:spcPts val="0"/>
              </a:spcBef>
              <a:spcAft>
                <a:spcPts val="0"/>
              </a:spcAft>
              <a:buNone/>
            </a:pPr>
            <a:r>
              <a:t/>
            </a:r>
            <a:endParaRPr b="1">
              <a:solidFill>
                <a:srgbClr val="4B1904"/>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GB" sz="1200">
                <a:solidFill>
                  <a:srgbClr val="4B1904"/>
                </a:solidFill>
                <a:latin typeface="Comfortaa"/>
                <a:ea typeface="Comfortaa"/>
                <a:cs typeface="Comfortaa"/>
                <a:sym typeface="Comfortaa"/>
              </a:rPr>
              <a:t>First </a:t>
            </a:r>
            <a:r>
              <a:rPr b="1" lang="en-GB" sz="1200">
                <a:solidFill>
                  <a:srgbClr val="4B1904"/>
                </a:solidFill>
                <a:latin typeface="Comfortaa"/>
                <a:ea typeface="Comfortaa"/>
                <a:cs typeface="Comfortaa"/>
                <a:sym typeface="Comfortaa"/>
              </a:rPr>
              <a:t>image (L to R)  is an  extract from the local newspaper detailing the death of Mary an Craven. Reference → Anonymous, ‘Issue 15337 Multiple News Items’ York Herald (York, 4th August 1900) 6. Accessed from ‘Multiple News Items’ (Gale Primary Sources) &lt; </a:t>
            </a:r>
            <a:r>
              <a:rPr b="1" lang="en-GB" sz="1200" u="sng">
                <a:solidFill>
                  <a:srgbClr val="F55E61"/>
                </a:solidFill>
                <a:latin typeface="Comfortaa"/>
                <a:ea typeface="Comfortaa"/>
                <a:cs typeface="Comfortaa"/>
                <a:sym typeface="Comfortaa"/>
                <a:hlinkClick r:id="rId2">
                  <a:extLst>
                    <a:ext uri="{A12FA001-AC4F-418D-AE19-62706E023703}">
                      <ahyp:hlinkClr val="tx"/>
                    </a:ext>
                  </a:extLst>
                </a:hlinkClick>
              </a:rPr>
              <a:t>Multiple News Items (york.ac.uk</a:t>
            </a:r>
            <a:r>
              <a:rPr b="1" lang="en-GB" sz="1200" u="sng">
                <a:solidFill>
                  <a:srgbClr val="4B1904"/>
                </a:solidFill>
                <a:latin typeface="Comfortaa"/>
                <a:ea typeface="Comfortaa"/>
                <a:cs typeface="Comfortaa"/>
                <a:sym typeface="Comfortaa"/>
                <a:hlinkClick r:id="rId3">
                  <a:extLst>
                    <a:ext uri="{A12FA001-AC4F-418D-AE19-62706E023703}">
                      <ahyp:hlinkClr val="tx"/>
                    </a:ext>
                  </a:extLst>
                </a:hlinkClick>
              </a:rPr>
              <a:t>)</a:t>
            </a:r>
            <a:r>
              <a:rPr b="1" lang="en-GB" sz="1200">
                <a:solidFill>
                  <a:srgbClr val="4B1904"/>
                </a:solidFill>
                <a:latin typeface="Comfortaa"/>
                <a:ea typeface="Comfortaa"/>
                <a:cs typeface="Comfortaa"/>
                <a:sym typeface="Comfortaa"/>
              </a:rPr>
              <a:t> &gt; accessed 1st December 2021. </a:t>
            </a:r>
            <a:endParaRPr b="1" sz="1200">
              <a:solidFill>
                <a:srgbClr val="4B1904"/>
              </a:solidFill>
              <a:latin typeface="Comfortaa"/>
              <a:ea typeface="Comfortaa"/>
              <a:cs typeface="Comfortaa"/>
              <a:sym typeface="Comfortaa"/>
            </a:endParaRPr>
          </a:p>
          <a:p>
            <a:pPr indent="0" lvl="0" marL="0" rtl="0" algn="l">
              <a:spcBef>
                <a:spcPts val="0"/>
              </a:spcBef>
              <a:spcAft>
                <a:spcPts val="0"/>
              </a:spcAft>
              <a:buNone/>
            </a:pPr>
            <a:r>
              <a:t/>
            </a:r>
            <a:endParaRPr b="1" sz="1200">
              <a:solidFill>
                <a:srgbClr val="4B1904"/>
              </a:solidFill>
              <a:latin typeface="Comfortaa"/>
              <a:ea typeface="Comfortaa"/>
              <a:cs typeface="Comfortaa"/>
              <a:sym typeface="Comfortaa"/>
            </a:endParaRPr>
          </a:p>
          <a:p>
            <a:pPr indent="0" lvl="0" marL="0" rtl="0" algn="l">
              <a:spcBef>
                <a:spcPts val="0"/>
              </a:spcBef>
              <a:spcAft>
                <a:spcPts val="0"/>
              </a:spcAft>
              <a:buNone/>
            </a:pPr>
            <a:r>
              <a:rPr b="1" lang="en-GB" sz="1200">
                <a:solidFill>
                  <a:srgbClr val="4B1904"/>
                </a:solidFill>
                <a:latin typeface="Comfortaa"/>
                <a:ea typeface="Comfortaa"/>
                <a:cs typeface="Comfortaa"/>
                <a:sym typeface="Comfortaa"/>
              </a:rPr>
              <a:t>Second image (L to R) is a clipping of promotional material ‘One Woman’s Courage’ produced between c.1963-1984. Is held in the Borthwick Archives, CRAV box 2, accessed 23/11/21.</a:t>
            </a:r>
            <a:endParaRPr b="1" sz="1200">
              <a:solidFill>
                <a:srgbClr val="4B1904"/>
              </a:solidFill>
              <a:latin typeface="Comfortaa"/>
              <a:ea typeface="Comfortaa"/>
              <a:cs typeface="Comfortaa"/>
              <a:sym typeface="Comforta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03b35d6c8b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03b35d6c8b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4B1904"/>
                </a:solidFill>
                <a:latin typeface="Comfortaa"/>
                <a:ea typeface="Comfortaa"/>
                <a:cs typeface="Comfortaa"/>
                <a:sym typeface="Comfortaa"/>
              </a:rPr>
              <a:t>First image (L to R) is an image of her mural located by Cafe Nero in Coppergate, YO1 9NT, accessed from Dinah Tyszka, ‘Mary Ann Craven (1826-1900)’ (York Civic Trust) &lt;</a:t>
            </a:r>
            <a:r>
              <a:rPr b="1" lang="en-GB" sz="1200">
                <a:solidFill>
                  <a:srgbClr val="F55E61"/>
                </a:solidFill>
                <a:latin typeface="Comfortaa"/>
                <a:ea typeface="Comfortaa"/>
                <a:cs typeface="Comfortaa"/>
                <a:sym typeface="Comfortaa"/>
              </a:rPr>
              <a:t> </a:t>
            </a:r>
            <a:r>
              <a:rPr b="1" lang="en-GB" sz="1200" u="sng">
                <a:solidFill>
                  <a:srgbClr val="F55E61"/>
                </a:solidFill>
                <a:latin typeface="Comfortaa"/>
                <a:ea typeface="Comfortaa"/>
                <a:cs typeface="Comfortaa"/>
                <a:sym typeface="Comfortaa"/>
                <a:hlinkClick r:id="rId2">
                  <a:extLst>
                    <a:ext uri="{A12FA001-AC4F-418D-AE19-62706E023703}">
                      <ahyp:hlinkClr val="tx"/>
                    </a:ext>
                  </a:extLst>
                </a:hlinkClick>
              </a:rPr>
              <a:t>Mary Ann Craven (1826-1900) – York Civic Trust</a:t>
            </a:r>
            <a:r>
              <a:rPr b="1" lang="en-GB" sz="1200">
                <a:solidFill>
                  <a:srgbClr val="4B1904"/>
                </a:solidFill>
                <a:latin typeface="Comfortaa"/>
                <a:ea typeface="Comfortaa"/>
                <a:cs typeface="Comfortaa"/>
                <a:sym typeface="Comfortaa"/>
              </a:rPr>
              <a:t> &gt; accessed 24th November 2021. </a:t>
            </a:r>
            <a:endParaRPr b="1" sz="1200">
              <a:solidFill>
                <a:srgbClr val="4B1904"/>
              </a:solidFill>
              <a:latin typeface="Comfortaa"/>
              <a:ea typeface="Comfortaa"/>
              <a:cs typeface="Comfortaa"/>
              <a:sym typeface="Comfortaa"/>
            </a:endParaRPr>
          </a:p>
          <a:p>
            <a:pPr indent="0" lvl="0" marL="0" rtl="0" algn="l">
              <a:spcBef>
                <a:spcPts val="0"/>
              </a:spcBef>
              <a:spcAft>
                <a:spcPts val="0"/>
              </a:spcAft>
              <a:buNone/>
            </a:pPr>
            <a:r>
              <a:t/>
            </a:r>
            <a:endParaRPr b="1" sz="1200">
              <a:solidFill>
                <a:srgbClr val="4B1904"/>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GB" sz="1200">
                <a:solidFill>
                  <a:srgbClr val="4B1904"/>
                </a:solidFill>
                <a:latin typeface="Comfortaa"/>
                <a:ea typeface="Comfortaa"/>
                <a:cs typeface="Comfortaa"/>
                <a:sym typeface="Comfortaa"/>
              </a:rPr>
              <a:t>Second image (L to R) is photo of the Craven factory in 1996. Is held in the Borthwick Archives, CRAV box 1, accessed 23/11/21.</a:t>
            </a:r>
            <a:endParaRPr b="1" sz="1200">
              <a:solidFill>
                <a:srgbClr val="4B1904"/>
              </a:solidFill>
              <a:latin typeface="Comfortaa"/>
              <a:ea typeface="Comfortaa"/>
              <a:cs typeface="Comfortaa"/>
              <a:sym typeface="Comforta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03b35d6c8b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03b35d6c8b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02b1dbbb56_1_4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02b1dbbb56_1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037c9010ef_0_10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037c9010ef_0_10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0000"/>
              <a:buFont typeface="Lato"/>
              <a:buNone/>
              <a:defRPr sz="10000">
                <a:latin typeface="Lato"/>
                <a:ea typeface="Lato"/>
                <a:cs typeface="Lato"/>
                <a:sym typeface="Lato"/>
              </a:defRPr>
            </a:lvl1pPr>
            <a:lvl2pPr lvl="1" rtl="0" algn="ctr">
              <a:spcBef>
                <a:spcPts val="0"/>
              </a:spcBef>
              <a:spcAft>
                <a:spcPts val="0"/>
              </a:spcAft>
              <a:buSzPts val="10000"/>
              <a:buFont typeface="Lato"/>
              <a:buNone/>
              <a:defRPr sz="10000">
                <a:latin typeface="Lato"/>
                <a:ea typeface="Lato"/>
                <a:cs typeface="Lato"/>
                <a:sym typeface="Lato"/>
              </a:defRPr>
            </a:lvl2pPr>
            <a:lvl3pPr lvl="2" rtl="0" algn="ctr">
              <a:spcBef>
                <a:spcPts val="0"/>
              </a:spcBef>
              <a:spcAft>
                <a:spcPts val="0"/>
              </a:spcAft>
              <a:buSzPts val="10000"/>
              <a:buFont typeface="Lato"/>
              <a:buNone/>
              <a:defRPr sz="10000">
                <a:latin typeface="Lato"/>
                <a:ea typeface="Lato"/>
                <a:cs typeface="Lato"/>
                <a:sym typeface="Lato"/>
              </a:defRPr>
            </a:lvl3pPr>
            <a:lvl4pPr lvl="3" rtl="0" algn="ctr">
              <a:spcBef>
                <a:spcPts val="0"/>
              </a:spcBef>
              <a:spcAft>
                <a:spcPts val="0"/>
              </a:spcAft>
              <a:buSzPts val="10000"/>
              <a:buFont typeface="Lato"/>
              <a:buNone/>
              <a:defRPr sz="10000">
                <a:latin typeface="Lato"/>
                <a:ea typeface="Lato"/>
                <a:cs typeface="Lato"/>
                <a:sym typeface="Lato"/>
              </a:defRPr>
            </a:lvl4pPr>
            <a:lvl5pPr lvl="4" rtl="0" algn="ctr">
              <a:spcBef>
                <a:spcPts val="0"/>
              </a:spcBef>
              <a:spcAft>
                <a:spcPts val="0"/>
              </a:spcAft>
              <a:buSzPts val="10000"/>
              <a:buFont typeface="Lato"/>
              <a:buNone/>
              <a:defRPr sz="10000">
                <a:latin typeface="Lato"/>
                <a:ea typeface="Lato"/>
                <a:cs typeface="Lato"/>
                <a:sym typeface="Lato"/>
              </a:defRPr>
            </a:lvl5pPr>
            <a:lvl6pPr lvl="5" rtl="0" algn="ctr">
              <a:spcBef>
                <a:spcPts val="0"/>
              </a:spcBef>
              <a:spcAft>
                <a:spcPts val="0"/>
              </a:spcAft>
              <a:buSzPts val="10000"/>
              <a:buFont typeface="Lato"/>
              <a:buNone/>
              <a:defRPr sz="10000">
                <a:latin typeface="Lato"/>
                <a:ea typeface="Lato"/>
                <a:cs typeface="Lato"/>
                <a:sym typeface="Lato"/>
              </a:defRPr>
            </a:lvl6pPr>
            <a:lvl7pPr lvl="6" rtl="0" algn="ctr">
              <a:spcBef>
                <a:spcPts val="0"/>
              </a:spcBef>
              <a:spcAft>
                <a:spcPts val="0"/>
              </a:spcAft>
              <a:buSzPts val="10000"/>
              <a:buFont typeface="Lato"/>
              <a:buNone/>
              <a:defRPr sz="10000">
                <a:latin typeface="Lato"/>
                <a:ea typeface="Lato"/>
                <a:cs typeface="Lato"/>
                <a:sym typeface="Lato"/>
              </a:defRPr>
            </a:lvl7pPr>
            <a:lvl8pPr lvl="7" rtl="0" algn="ctr">
              <a:spcBef>
                <a:spcPts val="0"/>
              </a:spcBef>
              <a:spcAft>
                <a:spcPts val="0"/>
              </a:spcAft>
              <a:buSzPts val="10000"/>
              <a:buFont typeface="Lato"/>
              <a:buNone/>
              <a:defRPr sz="10000">
                <a:latin typeface="Lato"/>
                <a:ea typeface="Lato"/>
                <a:cs typeface="Lato"/>
                <a:sym typeface="Lato"/>
              </a:defRPr>
            </a:lvl8pPr>
            <a:lvl9pPr lvl="8" rtl="0"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go-gale-com.libproxy.york.ac.uk/ps/retrieve.do?tabID=Newspapers&amp;resultListType=RESULT_LIST&amp;searchResultsType=SingleTab&amp;hitCount=46&amp;searchType=AdvancedSearchForm&amp;currentPosition=2&amp;docId=GALE%7CR3215265285&amp;docType=Article&amp;sort=Relevance&amp;contentSegment=ZBLD-MOD1&amp;prodId=BNCN&amp;pageNum=1&amp;contentSet=GALE%7CR3215265285&amp;searchId=R4&amp;userGroupName=uniyork&amp;inPS=true" TargetMode="External"/><Relationship Id="rId4" Type="http://schemas.openxmlformats.org/officeDocument/2006/relationships/hyperlink" Target="https://go-gale-com.libproxy.york.ac.uk/ps/retrieve.do?tabID=Newspapers&amp;resultListType=RESULT_LIST&amp;searchResultsType=SingleTab&amp;hitCount=328&amp;searchType=BasicSearchForm&amp;currentPosition=1&amp;docId=GALE%7CEN3217914210&amp;docType=Public+notice&amp;sort=Relevance&amp;contentSegment=ZBLE-MOD1&amp;prodId=BNCN&amp;pageNum=1&amp;contentSet=GALE%7CEN3217914210&amp;searchId=R7&amp;userGroupName=uniyork&amp;inPS=true" TargetMode="External"/><Relationship Id="rId9" Type="http://schemas.openxmlformats.org/officeDocument/2006/relationships/hyperlink" Target="https://borthcat.york.ac.uk/index.php/m-a-craven-son-ltd" TargetMode="External"/><Relationship Id="rId5" Type="http://schemas.openxmlformats.org/officeDocument/2006/relationships/hyperlink" Target="https://yorkcivictrust.co.uk/heritage/civic-trust-plaques/mary-ann-craven-1826-1900/" TargetMode="External"/><Relationship Id="rId6" Type="http://schemas.openxmlformats.org/officeDocument/2006/relationships/hyperlink" Target="https://www.findmypast.co.uk/transcript?id=R_963653232" TargetMode="External"/><Relationship Id="rId7" Type="http://schemas.openxmlformats.org/officeDocument/2006/relationships/hyperlink" Target="https://www.findmypast.co.uk/transcript?id=BMD/M/1851/2/AL/000895/020" TargetMode="External"/><Relationship Id="rId8" Type="http://schemas.openxmlformats.org/officeDocument/2006/relationships/hyperlink" Target="https://borthcat.york.ac.uk/index.php/m-a-craven-son-lt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AF4"/>
        </a:solidFill>
      </p:bgPr>
    </p:bg>
    <p:spTree>
      <p:nvGrpSpPr>
        <p:cNvPr id="58" name="Shape 58"/>
        <p:cNvGrpSpPr/>
        <p:nvPr/>
      </p:nvGrpSpPr>
      <p:grpSpPr>
        <a:xfrm>
          <a:off x="0" y="0"/>
          <a:ext cx="0" cy="0"/>
          <a:chOff x="0" y="0"/>
          <a:chExt cx="0" cy="0"/>
        </a:xfrm>
      </p:grpSpPr>
      <p:sp>
        <p:nvSpPr>
          <p:cNvPr id="59" name="Google Shape;59;p13"/>
          <p:cNvSpPr txBox="1"/>
          <p:nvPr>
            <p:ph type="ctrTitle"/>
          </p:nvPr>
        </p:nvSpPr>
        <p:spPr>
          <a:xfrm>
            <a:off x="1631400" y="1355200"/>
            <a:ext cx="5881200" cy="1801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GB" sz="3900">
                <a:solidFill>
                  <a:srgbClr val="FFFAF4"/>
                </a:solidFill>
                <a:latin typeface="Lobster"/>
                <a:ea typeface="Lobster"/>
                <a:cs typeface="Lobster"/>
                <a:sym typeface="Lobster"/>
              </a:rPr>
              <a:t>Mary </a:t>
            </a:r>
            <a:endParaRPr b="0" sz="3900">
              <a:solidFill>
                <a:srgbClr val="FFFAF4"/>
              </a:solidFill>
              <a:latin typeface="Lobster"/>
              <a:ea typeface="Lobster"/>
              <a:cs typeface="Lobster"/>
              <a:sym typeface="Lobster"/>
            </a:endParaRPr>
          </a:p>
          <a:p>
            <a:pPr indent="0" lvl="0" marL="0" rtl="0" algn="ctr">
              <a:spcBef>
                <a:spcPts val="0"/>
              </a:spcBef>
              <a:spcAft>
                <a:spcPts val="0"/>
              </a:spcAft>
              <a:buNone/>
            </a:pPr>
            <a:r>
              <a:rPr b="0" lang="en-GB" sz="3900">
                <a:solidFill>
                  <a:srgbClr val="FFFAF4"/>
                </a:solidFill>
                <a:latin typeface="Lobster"/>
                <a:ea typeface="Lobster"/>
                <a:cs typeface="Lobster"/>
                <a:sym typeface="Lobster"/>
              </a:rPr>
              <a:t>Ann </a:t>
            </a:r>
            <a:endParaRPr b="0" sz="3900">
              <a:solidFill>
                <a:srgbClr val="FFFAF4"/>
              </a:solidFill>
              <a:latin typeface="Lobster"/>
              <a:ea typeface="Lobster"/>
              <a:cs typeface="Lobster"/>
              <a:sym typeface="Lobster"/>
            </a:endParaRPr>
          </a:p>
          <a:p>
            <a:pPr indent="0" lvl="0" marL="0" rtl="0" algn="ctr">
              <a:spcBef>
                <a:spcPts val="0"/>
              </a:spcBef>
              <a:spcAft>
                <a:spcPts val="0"/>
              </a:spcAft>
              <a:buNone/>
            </a:pPr>
            <a:r>
              <a:rPr b="0" lang="en-GB" sz="3900">
                <a:solidFill>
                  <a:srgbClr val="FFFAF4"/>
                </a:solidFill>
                <a:latin typeface="Lobster"/>
                <a:ea typeface="Lobster"/>
                <a:cs typeface="Lobster"/>
                <a:sym typeface="Lobster"/>
              </a:rPr>
              <a:t>Craven</a:t>
            </a:r>
            <a:endParaRPr b="0" sz="3900">
              <a:solidFill>
                <a:srgbClr val="FFFAF4"/>
              </a:solidFill>
              <a:latin typeface="Lobster"/>
              <a:ea typeface="Lobster"/>
              <a:cs typeface="Lobster"/>
              <a:sym typeface="Lobster"/>
            </a:endParaRPr>
          </a:p>
        </p:txBody>
      </p:sp>
      <p:sp>
        <p:nvSpPr>
          <p:cNvPr id="60" name="Google Shape;60;p13"/>
          <p:cNvSpPr txBox="1"/>
          <p:nvPr>
            <p:ph idx="1" type="subTitle"/>
          </p:nvPr>
        </p:nvSpPr>
        <p:spPr>
          <a:xfrm>
            <a:off x="2932200" y="2868850"/>
            <a:ext cx="3279600" cy="991800"/>
          </a:xfrm>
          <a:prstGeom prst="rect">
            <a:avLst/>
          </a:prstGeom>
        </p:spPr>
        <p:txBody>
          <a:bodyPr anchorCtr="0" anchor="b" bIns="91425" lIns="91425" spcFirstLastPara="1" rIns="91425" wrap="square" tIns="91425">
            <a:noAutofit/>
          </a:bodyPr>
          <a:lstStyle/>
          <a:p>
            <a:pPr indent="0" lvl="0" marL="88900" rtl="0" algn="ctr">
              <a:lnSpc>
                <a:spcPct val="115000"/>
              </a:lnSpc>
              <a:spcBef>
                <a:spcPts val="1800"/>
              </a:spcBef>
              <a:spcAft>
                <a:spcPts val="400"/>
              </a:spcAft>
              <a:buClr>
                <a:schemeClr val="dk1"/>
              </a:buClr>
              <a:buSzPts val="1100"/>
              <a:buFont typeface="Arial"/>
              <a:buNone/>
            </a:pPr>
            <a:r>
              <a:rPr b="0" lang="en-GB" sz="2300">
                <a:solidFill>
                  <a:srgbClr val="FFFAF4"/>
                </a:solidFill>
                <a:latin typeface="Lobster"/>
                <a:ea typeface="Lobster"/>
                <a:cs typeface="Lobster"/>
                <a:sym typeface="Lobster"/>
              </a:rPr>
              <a:t>1826 - 1900</a:t>
            </a:r>
            <a:endParaRPr b="0" sz="2300">
              <a:solidFill>
                <a:srgbClr val="FFFAF4"/>
              </a:solidFill>
              <a:latin typeface="Lobster"/>
              <a:ea typeface="Lobster"/>
              <a:cs typeface="Lobster"/>
              <a:sym typeface="Lobster"/>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AF4"/>
        </a:solidFill>
      </p:bgPr>
    </p:bg>
    <p:spTree>
      <p:nvGrpSpPr>
        <p:cNvPr id="64" name="Shape 64"/>
        <p:cNvGrpSpPr/>
        <p:nvPr/>
      </p:nvGrpSpPr>
      <p:grpSpPr>
        <a:xfrm>
          <a:off x="0" y="0"/>
          <a:ext cx="0" cy="0"/>
          <a:chOff x="0" y="0"/>
          <a:chExt cx="0" cy="0"/>
        </a:xfrm>
      </p:grpSpPr>
      <p:sp>
        <p:nvSpPr>
          <p:cNvPr id="65" name="Google Shape;65;p14"/>
          <p:cNvSpPr txBox="1"/>
          <p:nvPr>
            <p:ph type="title"/>
          </p:nvPr>
        </p:nvSpPr>
        <p:spPr>
          <a:xfrm>
            <a:off x="518550" y="480825"/>
            <a:ext cx="2917500" cy="1135500"/>
          </a:xfrm>
          <a:prstGeom prst="rect">
            <a:avLst/>
          </a:prstGeom>
          <a:ln>
            <a:noFill/>
          </a:ln>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GB" sz="2800">
                <a:solidFill>
                  <a:srgbClr val="4B1904"/>
                </a:solidFill>
                <a:latin typeface="Comic Sans MS"/>
                <a:ea typeface="Comic Sans MS"/>
                <a:cs typeface="Comic Sans MS"/>
                <a:sym typeface="Comic Sans MS"/>
              </a:rPr>
              <a:t>Who was Mary Ann Craven?</a:t>
            </a:r>
            <a:r>
              <a:rPr lang="en-GB" sz="2800">
                <a:latin typeface="Merriweather"/>
                <a:ea typeface="Merriweather"/>
                <a:cs typeface="Merriweather"/>
                <a:sym typeface="Merriweather"/>
              </a:rPr>
              <a:t> </a:t>
            </a:r>
            <a:endParaRPr sz="2800">
              <a:latin typeface="Merriweather"/>
              <a:ea typeface="Merriweather"/>
              <a:cs typeface="Merriweather"/>
              <a:sym typeface="Merriweather"/>
            </a:endParaRPr>
          </a:p>
        </p:txBody>
      </p:sp>
      <p:pic>
        <p:nvPicPr>
          <p:cNvPr id="66" name="Google Shape;66;p14"/>
          <p:cNvPicPr preferRelativeResize="0"/>
          <p:nvPr/>
        </p:nvPicPr>
        <p:blipFill rotWithShape="1">
          <a:blip r:embed="rId3">
            <a:alphaModFix/>
          </a:blip>
          <a:srcRect b="8607" l="21872" r="23034" t="16023"/>
          <a:stretch/>
        </p:blipFill>
        <p:spPr>
          <a:xfrm>
            <a:off x="6354650" y="182975"/>
            <a:ext cx="2534477" cy="4622976"/>
          </a:xfrm>
          <a:prstGeom prst="rect">
            <a:avLst/>
          </a:prstGeom>
          <a:noFill/>
          <a:ln>
            <a:noFill/>
          </a:ln>
        </p:spPr>
      </p:pic>
      <p:sp>
        <p:nvSpPr>
          <p:cNvPr id="67" name="Google Shape;67;p14"/>
          <p:cNvSpPr/>
          <p:nvPr/>
        </p:nvSpPr>
        <p:spPr>
          <a:xfrm>
            <a:off x="7833850" y="1233375"/>
            <a:ext cx="453900" cy="1425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p:nvPr/>
        </p:nvSpPr>
        <p:spPr>
          <a:xfrm>
            <a:off x="7557550" y="1504425"/>
            <a:ext cx="1074300" cy="1119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p:nvPr/>
        </p:nvSpPr>
        <p:spPr>
          <a:xfrm>
            <a:off x="6478725" y="2114250"/>
            <a:ext cx="491400" cy="1119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p:nvPr/>
        </p:nvSpPr>
        <p:spPr>
          <a:xfrm>
            <a:off x="6444500" y="3228950"/>
            <a:ext cx="2148300" cy="1425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1" name="Google Shape;71;p14"/>
          <p:cNvPicPr preferRelativeResize="0"/>
          <p:nvPr/>
        </p:nvPicPr>
        <p:blipFill rotWithShape="1">
          <a:blip r:embed="rId4">
            <a:alphaModFix/>
          </a:blip>
          <a:srcRect b="45277" l="13927" r="55590" t="32908"/>
          <a:stretch/>
        </p:blipFill>
        <p:spPr>
          <a:xfrm>
            <a:off x="680875" y="2177850"/>
            <a:ext cx="4896527" cy="2628100"/>
          </a:xfrm>
          <a:prstGeom prst="rect">
            <a:avLst/>
          </a:prstGeom>
          <a:noFill/>
          <a:ln>
            <a:noFill/>
          </a:ln>
        </p:spPr>
      </p:pic>
      <p:sp>
        <p:nvSpPr>
          <p:cNvPr id="72" name="Google Shape;72;p14"/>
          <p:cNvSpPr/>
          <p:nvPr/>
        </p:nvSpPr>
        <p:spPr>
          <a:xfrm rot="-10794958">
            <a:off x="1714273" y="2662300"/>
            <a:ext cx="3068103" cy="2364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 name="Google Shape;73;p14"/>
          <p:cNvPicPr preferRelativeResize="0"/>
          <p:nvPr/>
        </p:nvPicPr>
        <p:blipFill>
          <a:blip r:embed="rId5">
            <a:alphaModFix/>
          </a:blip>
          <a:stretch>
            <a:fillRect/>
          </a:stretch>
        </p:blipFill>
        <p:spPr>
          <a:xfrm>
            <a:off x="3762700" y="182975"/>
            <a:ext cx="1780450" cy="1780450"/>
          </a:xfrm>
          <a:prstGeom prst="rect">
            <a:avLst/>
          </a:prstGeom>
          <a:noFill/>
          <a:ln cap="flat" cmpd="sng" w="9525">
            <a:solidFill>
              <a:schemeClr val="lt1"/>
            </a:solidFill>
            <a:prstDash val="solid"/>
            <a:round/>
            <a:headEnd len="sm" w="sm" type="none"/>
            <a:tailEnd len="sm" w="sm" type="none"/>
          </a:ln>
        </p:spPr>
      </p:pic>
    </p:spTree>
  </p:cSld>
  <p:clrMapOvr>
    <a:masterClrMapping/>
  </p:clrMapOvr>
  <mc:AlternateContent>
    <mc:Choice Requires="p14">
      <p:transition spd="slow" p14:dur="1000">
        <p14:prism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AF4"/>
        </a:solidFill>
      </p:bgPr>
    </p:bg>
    <p:spTree>
      <p:nvGrpSpPr>
        <p:cNvPr id="77" name="Shape 77"/>
        <p:cNvGrpSpPr/>
        <p:nvPr/>
      </p:nvGrpSpPr>
      <p:grpSpPr>
        <a:xfrm>
          <a:off x="0" y="0"/>
          <a:ext cx="0" cy="0"/>
          <a:chOff x="0" y="0"/>
          <a:chExt cx="0" cy="0"/>
        </a:xfrm>
      </p:grpSpPr>
      <p:sp>
        <p:nvSpPr>
          <p:cNvPr id="78" name="Google Shape;78;p15"/>
          <p:cNvSpPr txBox="1"/>
          <p:nvPr>
            <p:ph type="title"/>
          </p:nvPr>
        </p:nvSpPr>
        <p:spPr>
          <a:xfrm>
            <a:off x="311700" y="22500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800">
                <a:solidFill>
                  <a:srgbClr val="4B1904"/>
                </a:solidFill>
                <a:latin typeface="Comic Sans MS"/>
                <a:ea typeface="Comic Sans MS"/>
                <a:cs typeface="Comic Sans MS"/>
                <a:sym typeface="Comic Sans MS"/>
              </a:rPr>
              <a:t>Family, Marriage &amp; Widowhood</a:t>
            </a:r>
            <a:endParaRPr sz="2800">
              <a:solidFill>
                <a:srgbClr val="4B1904"/>
              </a:solidFill>
              <a:latin typeface="Comic Sans MS"/>
              <a:ea typeface="Comic Sans MS"/>
              <a:cs typeface="Comic Sans MS"/>
              <a:sym typeface="Comic Sans MS"/>
            </a:endParaRPr>
          </a:p>
        </p:txBody>
      </p:sp>
      <p:sp>
        <p:nvSpPr>
          <p:cNvPr id="79" name="Google Shape;79;p15"/>
          <p:cNvSpPr txBox="1"/>
          <p:nvPr/>
        </p:nvSpPr>
        <p:spPr>
          <a:xfrm>
            <a:off x="311700" y="1040825"/>
            <a:ext cx="3709500" cy="35847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4B1904"/>
              </a:buClr>
              <a:buSzPts val="2000"/>
              <a:buFont typeface="Comfortaa"/>
              <a:buChar char="❖"/>
            </a:pPr>
            <a:r>
              <a:rPr b="1" lang="en-GB" sz="2000">
                <a:solidFill>
                  <a:srgbClr val="4B1904"/>
                </a:solidFill>
                <a:latin typeface="Comfortaa"/>
                <a:ea typeface="Comfortaa"/>
                <a:cs typeface="Comfortaa"/>
                <a:sym typeface="Comfortaa"/>
              </a:rPr>
              <a:t>J</a:t>
            </a:r>
            <a:r>
              <a:rPr b="1" lang="en-GB" sz="1600">
                <a:solidFill>
                  <a:srgbClr val="4B1904"/>
                </a:solidFill>
                <a:latin typeface="Comfortaa"/>
                <a:ea typeface="Comfortaa"/>
                <a:cs typeface="Comfortaa"/>
                <a:sym typeface="Comfortaa"/>
              </a:rPr>
              <a:t>oseph Hick: Mary’s father, partner of ‘Kilner &amp; Hick’ confectionary. </a:t>
            </a:r>
            <a:endParaRPr b="1" sz="1600">
              <a:solidFill>
                <a:srgbClr val="4B1904"/>
              </a:solidFill>
              <a:latin typeface="Comfortaa"/>
              <a:ea typeface="Comfortaa"/>
              <a:cs typeface="Comfortaa"/>
              <a:sym typeface="Comfortaa"/>
            </a:endParaRPr>
          </a:p>
          <a:p>
            <a:pPr indent="-330200" lvl="0" marL="457200" rtl="0" algn="l">
              <a:lnSpc>
                <a:spcPct val="115000"/>
              </a:lnSpc>
              <a:spcBef>
                <a:spcPts val="0"/>
              </a:spcBef>
              <a:spcAft>
                <a:spcPts val="0"/>
              </a:spcAft>
              <a:buClr>
                <a:srgbClr val="4B1904"/>
              </a:buClr>
              <a:buSzPts val="1600"/>
              <a:buFont typeface="Comfortaa"/>
              <a:buChar char="❖"/>
            </a:pPr>
            <a:r>
              <a:rPr b="1" lang="en-GB" sz="1600">
                <a:solidFill>
                  <a:srgbClr val="4B1904"/>
                </a:solidFill>
                <a:latin typeface="Comfortaa"/>
                <a:ea typeface="Comfortaa"/>
                <a:cs typeface="Comfortaa"/>
                <a:sym typeface="Comfortaa"/>
              </a:rPr>
              <a:t>Thomas Craven: Mary’s husband, married in 1851.</a:t>
            </a:r>
            <a:endParaRPr b="1" sz="1600">
              <a:solidFill>
                <a:srgbClr val="4B1904"/>
              </a:solidFill>
              <a:latin typeface="Comfortaa"/>
              <a:ea typeface="Comfortaa"/>
              <a:cs typeface="Comfortaa"/>
              <a:sym typeface="Comfortaa"/>
            </a:endParaRPr>
          </a:p>
          <a:p>
            <a:pPr indent="-330200" lvl="0" marL="457200" rtl="0" algn="l">
              <a:lnSpc>
                <a:spcPct val="115000"/>
              </a:lnSpc>
              <a:spcBef>
                <a:spcPts val="0"/>
              </a:spcBef>
              <a:spcAft>
                <a:spcPts val="0"/>
              </a:spcAft>
              <a:buClr>
                <a:srgbClr val="4B1904"/>
              </a:buClr>
              <a:buSzPts val="1600"/>
              <a:buFont typeface="Comfortaa"/>
              <a:buChar char="❖"/>
            </a:pPr>
            <a:r>
              <a:rPr b="1" lang="en-GB" sz="1600">
                <a:solidFill>
                  <a:srgbClr val="4B1904"/>
                </a:solidFill>
                <a:latin typeface="Comfortaa"/>
                <a:ea typeface="Comfortaa"/>
                <a:cs typeface="Comfortaa"/>
                <a:sym typeface="Comfortaa"/>
              </a:rPr>
              <a:t>3 young children to bring up after her father and husband passed away.</a:t>
            </a:r>
            <a:endParaRPr b="1" sz="1600">
              <a:solidFill>
                <a:srgbClr val="4B1904"/>
              </a:solidFill>
              <a:latin typeface="Comfortaa"/>
              <a:ea typeface="Comfortaa"/>
              <a:cs typeface="Comfortaa"/>
              <a:sym typeface="Comfortaa"/>
            </a:endParaRPr>
          </a:p>
          <a:p>
            <a:pPr indent="-330200" lvl="0" marL="457200" rtl="0" algn="l">
              <a:lnSpc>
                <a:spcPct val="115000"/>
              </a:lnSpc>
              <a:spcBef>
                <a:spcPts val="0"/>
              </a:spcBef>
              <a:spcAft>
                <a:spcPts val="0"/>
              </a:spcAft>
              <a:buClr>
                <a:srgbClr val="4B1904"/>
              </a:buClr>
              <a:buSzPts val="1600"/>
              <a:buFont typeface="Comfortaa"/>
              <a:buChar char="❖"/>
            </a:pPr>
            <a:r>
              <a:rPr b="1" lang="en-GB" sz="1600">
                <a:solidFill>
                  <a:srgbClr val="4B1904"/>
                </a:solidFill>
                <a:latin typeface="Comfortaa"/>
                <a:ea typeface="Comfortaa"/>
                <a:cs typeface="Comfortaa"/>
                <a:sym typeface="Comfortaa"/>
              </a:rPr>
              <a:t>Carried on the business for another 40 years.</a:t>
            </a:r>
            <a:endParaRPr b="1" sz="1600">
              <a:solidFill>
                <a:srgbClr val="4B1904"/>
              </a:solidFill>
              <a:latin typeface="Comfortaa"/>
              <a:ea typeface="Comfortaa"/>
              <a:cs typeface="Comfortaa"/>
              <a:sym typeface="Comfortaa"/>
            </a:endParaRPr>
          </a:p>
        </p:txBody>
      </p:sp>
      <p:pic>
        <p:nvPicPr>
          <p:cNvPr id="80" name="Google Shape;80;p15"/>
          <p:cNvPicPr preferRelativeResize="0"/>
          <p:nvPr/>
        </p:nvPicPr>
        <p:blipFill rotWithShape="1">
          <a:blip r:embed="rId3">
            <a:alphaModFix/>
          </a:blip>
          <a:srcRect b="39452" l="0" r="0" t="0"/>
          <a:stretch/>
        </p:blipFill>
        <p:spPr>
          <a:xfrm>
            <a:off x="5804075" y="496850"/>
            <a:ext cx="3299750" cy="2214098"/>
          </a:xfrm>
          <a:prstGeom prst="rect">
            <a:avLst/>
          </a:prstGeom>
          <a:noFill/>
          <a:ln>
            <a:noFill/>
          </a:ln>
        </p:spPr>
      </p:pic>
      <p:sp>
        <p:nvSpPr>
          <p:cNvPr id="81" name="Google Shape;81;p15"/>
          <p:cNvSpPr/>
          <p:nvPr/>
        </p:nvSpPr>
        <p:spPr>
          <a:xfrm rot="-10795450">
            <a:off x="6198874" y="1041875"/>
            <a:ext cx="1586701" cy="1560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p:nvPr/>
        </p:nvSpPr>
        <p:spPr>
          <a:xfrm rot="-10794795">
            <a:off x="5804074" y="1807475"/>
            <a:ext cx="1981502" cy="159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3" name="Google Shape;83;p15"/>
          <p:cNvPicPr preferRelativeResize="0"/>
          <p:nvPr/>
        </p:nvPicPr>
        <p:blipFill>
          <a:blip r:embed="rId4">
            <a:alphaModFix/>
          </a:blip>
          <a:stretch>
            <a:fillRect/>
          </a:stretch>
        </p:blipFill>
        <p:spPr>
          <a:xfrm>
            <a:off x="4365525" y="2710950"/>
            <a:ext cx="3299750" cy="2367914"/>
          </a:xfrm>
          <a:prstGeom prst="rect">
            <a:avLst/>
          </a:prstGeom>
          <a:noFill/>
          <a:ln>
            <a:noFill/>
          </a:ln>
        </p:spPr>
      </p:pic>
      <p:sp>
        <p:nvSpPr>
          <p:cNvPr id="84" name="Google Shape;84;p15"/>
          <p:cNvSpPr/>
          <p:nvPr/>
        </p:nvSpPr>
        <p:spPr>
          <a:xfrm rot="-10794668">
            <a:off x="4365524" y="4192650"/>
            <a:ext cx="1353902" cy="1761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p:nvPr/>
        </p:nvSpPr>
        <p:spPr>
          <a:xfrm rot="-10795183">
            <a:off x="6594874" y="4055425"/>
            <a:ext cx="1070401" cy="1899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AF4"/>
        </a:solidFill>
      </p:bgPr>
    </p:bg>
    <p:spTree>
      <p:nvGrpSpPr>
        <p:cNvPr id="89" name="Shape 89"/>
        <p:cNvGrpSpPr/>
        <p:nvPr/>
      </p:nvGrpSpPr>
      <p:grpSpPr>
        <a:xfrm>
          <a:off x="0" y="0"/>
          <a:ext cx="0" cy="0"/>
          <a:chOff x="0" y="0"/>
          <a:chExt cx="0" cy="0"/>
        </a:xfrm>
      </p:grpSpPr>
      <p:sp>
        <p:nvSpPr>
          <p:cNvPr id="90" name="Google Shape;90;p16"/>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4B1904"/>
                </a:solidFill>
                <a:latin typeface="Comic Sans MS"/>
                <a:ea typeface="Comic Sans MS"/>
                <a:cs typeface="Comic Sans MS"/>
                <a:sym typeface="Comic Sans MS"/>
              </a:rPr>
              <a:t>Business</a:t>
            </a:r>
            <a:endParaRPr>
              <a:solidFill>
                <a:srgbClr val="4B1904"/>
              </a:solidFill>
              <a:latin typeface="Comic Sans MS"/>
              <a:ea typeface="Comic Sans MS"/>
              <a:cs typeface="Comic Sans MS"/>
              <a:sym typeface="Comic Sans MS"/>
            </a:endParaRPr>
          </a:p>
        </p:txBody>
      </p:sp>
      <p:pic>
        <p:nvPicPr>
          <p:cNvPr id="91" name="Google Shape;91;p16"/>
          <p:cNvPicPr preferRelativeResize="0"/>
          <p:nvPr/>
        </p:nvPicPr>
        <p:blipFill rotWithShape="1">
          <a:blip r:embed="rId3">
            <a:alphaModFix/>
          </a:blip>
          <a:srcRect b="23166" l="17341" r="17660" t="18802"/>
          <a:stretch/>
        </p:blipFill>
        <p:spPr>
          <a:xfrm>
            <a:off x="311700" y="1150412"/>
            <a:ext cx="3819402" cy="2557425"/>
          </a:xfrm>
          <a:prstGeom prst="rect">
            <a:avLst/>
          </a:prstGeom>
          <a:noFill/>
          <a:ln>
            <a:noFill/>
          </a:ln>
        </p:spPr>
      </p:pic>
      <p:pic>
        <p:nvPicPr>
          <p:cNvPr id="92" name="Google Shape;92;p16"/>
          <p:cNvPicPr preferRelativeResize="0"/>
          <p:nvPr/>
        </p:nvPicPr>
        <p:blipFill rotWithShape="1">
          <a:blip r:embed="rId4">
            <a:alphaModFix/>
          </a:blip>
          <a:srcRect b="14696" l="45609" r="16931" t="10776"/>
          <a:stretch/>
        </p:blipFill>
        <p:spPr>
          <a:xfrm rot="-5400000">
            <a:off x="5445650" y="361802"/>
            <a:ext cx="2664248" cy="3975548"/>
          </a:xfrm>
          <a:prstGeom prst="rect">
            <a:avLst/>
          </a:prstGeom>
          <a:noFill/>
          <a:ln>
            <a:noFill/>
          </a:ln>
        </p:spPr>
      </p:pic>
      <p:sp>
        <p:nvSpPr>
          <p:cNvPr id="93" name="Google Shape;93;p16"/>
          <p:cNvSpPr txBox="1"/>
          <p:nvPr/>
        </p:nvSpPr>
        <p:spPr>
          <a:xfrm>
            <a:off x="762275" y="3794400"/>
            <a:ext cx="8151000" cy="7473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1200"/>
              </a:spcBef>
              <a:spcAft>
                <a:spcPts val="0"/>
              </a:spcAft>
              <a:buClr>
                <a:srgbClr val="4B1904"/>
              </a:buClr>
              <a:buSzPts val="1700"/>
              <a:buFont typeface="Comfortaa"/>
              <a:buChar char="❖"/>
            </a:pPr>
            <a:r>
              <a:rPr b="1" lang="en-GB" sz="1700">
                <a:solidFill>
                  <a:srgbClr val="4B1904"/>
                </a:solidFill>
                <a:latin typeface="Comfortaa"/>
                <a:ea typeface="Comfortaa"/>
                <a:cs typeface="Comfortaa"/>
                <a:sym typeface="Comfortaa"/>
              </a:rPr>
              <a:t>U</a:t>
            </a:r>
            <a:r>
              <a:rPr b="1" lang="en-GB" sz="1700">
                <a:solidFill>
                  <a:srgbClr val="4B1904"/>
                </a:solidFill>
                <a:latin typeface="Comfortaa"/>
                <a:ea typeface="Comfortaa"/>
                <a:cs typeface="Comfortaa"/>
                <a:sym typeface="Comfortaa"/>
              </a:rPr>
              <a:t>nder Mary Ann, M.A. Craven &amp; Son Ltd thrived and grew, becoming a well established and wealthy company.</a:t>
            </a:r>
            <a:endParaRPr sz="1100">
              <a:latin typeface="Lato"/>
              <a:ea typeface="Lato"/>
              <a:cs typeface="Lato"/>
              <a:sym typeface="Lato"/>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AF4"/>
        </a:solidFill>
      </p:bgPr>
    </p:bg>
    <p:spTree>
      <p:nvGrpSpPr>
        <p:cNvPr id="97" name="Shape 97"/>
        <p:cNvGrpSpPr/>
        <p:nvPr/>
      </p:nvGrpSpPr>
      <p:grpSpPr>
        <a:xfrm>
          <a:off x="0" y="0"/>
          <a:ext cx="0" cy="0"/>
          <a:chOff x="0" y="0"/>
          <a:chExt cx="0" cy="0"/>
        </a:xfrm>
      </p:grpSpPr>
      <p:sp>
        <p:nvSpPr>
          <p:cNvPr id="98" name="Google Shape;98;p17"/>
          <p:cNvSpPr txBox="1"/>
          <p:nvPr>
            <p:ph type="title"/>
          </p:nvPr>
        </p:nvSpPr>
        <p:spPr>
          <a:xfrm>
            <a:off x="366175" y="478525"/>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780">
                <a:solidFill>
                  <a:srgbClr val="4B1904"/>
                </a:solidFill>
                <a:latin typeface="Comic Sans MS"/>
                <a:ea typeface="Comic Sans MS"/>
                <a:cs typeface="Comic Sans MS"/>
                <a:sym typeface="Comic Sans MS"/>
              </a:rPr>
              <a:t>Charity</a:t>
            </a:r>
            <a:r>
              <a:rPr lang="en-GB" sz="2780">
                <a:solidFill>
                  <a:srgbClr val="4B1904"/>
                </a:solidFill>
                <a:latin typeface="Comic Sans MS"/>
                <a:ea typeface="Comic Sans MS"/>
                <a:cs typeface="Comic Sans MS"/>
                <a:sym typeface="Comic Sans MS"/>
              </a:rPr>
              <a:t> Work</a:t>
            </a:r>
            <a:endParaRPr sz="2780">
              <a:solidFill>
                <a:srgbClr val="4B1904"/>
              </a:solidFill>
              <a:latin typeface="Comic Sans MS"/>
              <a:ea typeface="Comic Sans MS"/>
              <a:cs typeface="Comic Sans MS"/>
              <a:sym typeface="Comic Sans MS"/>
            </a:endParaRPr>
          </a:p>
        </p:txBody>
      </p:sp>
      <p:sp>
        <p:nvSpPr>
          <p:cNvPr id="99" name="Google Shape;99;p17"/>
          <p:cNvSpPr txBox="1"/>
          <p:nvPr>
            <p:ph idx="1" type="body"/>
          </p:nvPr>
        </p:nvSpPr>
        <p:spPr>
          <a:xfrm>
            <a:off x="53150" y="1104625"/>
            <a:ext cx="2600400" cy="3669300"/>
          </a:xfrm>
          <a:prstGeom prst="rect">
            <a:avLst/>
          </a:prstGeom>
        </p:spPr>
        <p:txBody>
          <a:bodyPr anchorCtr="0" anchor="t" bIns="91425" lIns="91425" spcFirstLastPara="1" rIns="91425" wrap="square" tIns="91425">
            <a:normAutofit/>
          </a:bodyPr>
          <a:lstStyle/>
          <a:p>
            <a:pPr indent="-342900" lvl="0" marL="457200" rtl="0" algn="l">
              <a:spcBef>
                <a:spcPts val="1200"/>
              </a:spcBef>
              <a:spcAft>
                <a:spcPts val="0"/>
              </a:spcAft>
              <a:buClr>
                <a:srgbClr val="4B1904"/>
              </a:buClr>
              <a:buSzPts val="1800"/>
              <a:buFont typeface="Comfortaa"/>
              <a:buChar char="❖"/>
            </a:pPr>
            <a:r>
              <a:rPr b="1" lang="en-GB">
                <a:solidFill>
                  <a:srgbClr val="4B1904"/>
                </a:solidFill>
                <a:latin typeface="Comfortaa"/>
                <a:ea typeface="Comfortaa"/>
                <a:cs typeface="Comfortaa"/>
                <a:sym typeface="Comfortaa"/>
              </a:rPr>
              <a:t>Mary Ann was known as having a kind personality and to frequently visit the </a:t>
            </a:r>
            <a:r>
              <a:rPr b="1" lang="en-GB">
                <a:solidFill>
                  <a:srgbClr val="4B1904"/>
                </a:solidFill>
                <a:latin typeface="Comfortaa"/>
                <a:ea typeface="Comfortaa"/>
                <a:cs typeface="Comfortaa"/>
                <a:sym typeface="Comfortaa"/>
              </a:rPr>
              <a:t>homes of sick workers with items including “blankets, food and clothing”.</a:t>
            </a:r>
            <a:endParaRPr b="1">
              <a:solidFill>
                <a:srgbClr val="4B1904"/>
              </a:solidFill>
              <a:latin typeface="Comfortaa"/>
              <a:ea typeface="Comfortaa"/>
              <a:cs typeface="Comfortaa"/>
              <a:sym typeface="Comfortaa"/>
            </a:endParaRPr>
          </a:p>
        </p:txBody>
      </p:sp>
      <p:pic>
        <p:nvPicPr>
          <p:cNvPr id="100" name="Google Shape;100;p17"/>
          <p:cNvPicPr preferRelativeResize="0"/>
          <p:nvPr/>
        </p:nvPicPr>
        <p:blipFill rotWithShape="1">
          <a:blip r:embed="rId3">
            <a:alphaModFix/>
          </a:blip>
          <a:srcRect b="11459" l="12957" r="19483" t="12350"/>
          <a:stretch/>
        </p:blipFill>
        <p:spPr>
          <a:xfrm>
            <a:off x="6179631" y="794150"/>
            <a:ext cx="2707142" cy="4070748"/>
          </a:xfrm>
          <a:prstGeom prst="rect">
            <a:avLst/>
          </a:prstGeom>
          <a:noFill/>
          <a:ln>
            <a:noFill/>
          </a:ln>
        </p:spPr>
      </p:pic>
      <p:pic>
        <p:nvPicPr>
          <p:cNvPr id="101" name="Google Shape;101;p17"/>
          <p:cNvPicPr preferRelativeResize="0"/>
          <p:nvPr/>
        </p:nvPicPr>
        <p:blipFill rotWithShape="1">
          <a:blip r:embed="rId4">
            <a:alphaModFix/>
          </a:blip>
          <a:srcRect b="25057" l="0" r="48817" t="60989"/>
          <a:stretch/>
        </p:blipFill>
        <p:spPr>
          <a:xfrm>
            <a:off x="2983575" y="794150"/>
            <a:ext cx="2704763" cy="3734075"/>
          </a:xfrm>
          <a:prstGeom prst="rect">
            <a:avLst/>
          </a:prstGeom>
          <a:noFill/>
          <a:ln>
            <a:noFill/>
          </a:ln>
        </p:spPr>
      </p:pic>
      <p:sp>
        <p:nvSpPr>
          <p:cNvPr id="102" name="Google Shape;102;p17"/>
          <p:cNvSpPr/>
          <p:nvPr/>
        </p:nvSpPr>
        <p:spPr>
          <a:xfrm>
            <a:off x="3593275" y="1936625"/>
            <a:ext cx="2066400" cy="150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7"/>
          <p:cNvSpPr/>
          <p:nvPr/>
        </p:nvSpPr>
        <p:spPr>
          <a:xfrm>
            <a:off x="3057425" y="2049925"/>
            <a:ext cx="428400" cy="150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AF4"/>
        </a:solidFill>
      </p:bgPr>
    </p:bg>
    <p:spTree>
      <p:nvGrpSpPr>
        <p:cNvPr id="107" name="Shape 107"/>
        <p:cNvGrpSpPr/>
        <p:nvPr/>
      </p:nvGrpSpPr>
      <p:grpSpPr>
        <a:xfrm>
          <a:off x="0" y="0"/>
          <a:ext cx="0" cy="0"/>
          <a:chOff x="0" y="0"/>
          <a:chExt cx="0" cy="0"/>
        </a:xfrm>
      </p:grpSpPr>
      <p:sp>
        <p:nvSpPr>
          <p:cNvPr id="108" name="Google Shape;108;p18"/>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4B1904"/>
                </a:solidFill>
                <a:latin typeface="Comic Sans MS"/>
                <a:ea typeface="Comic Sans MS"/>
                <a:cs typeface="Comic Sans MS"/>
                <a:sym typeface="Comic Sans MS"/>
              </a:rPr>
              <a:t>Links to York</a:t>
            </a:r>
            <a:r>
              <a:rPr lang="en-GB">
                <a:solidFill>
                  <a:srgbClr val="4B1904"/>
                </a:solidFill>
              </a:rPr>
              <a:t> </a:t>
            </a:r>
            <a:endParaRPr>
              <a:solidFill>
                <a:srgbClr val="4B1904"/>
              </a:solidFill>
            </a:endParaRPr>
          </a:p>
        </p:txBody>
      </p:sp>
      <p:sp>
        <p:nvSpPr>
          <p:cNvPr id="109" name="Google Shape;109;p18"/>
          <p:cNvSpPr txBox="1"/>
          <p:nvPr>
            <p:ph idx="1" type="body"/>
          </p:nvPr>
        </p:nvSpPr>
        <p:spPr>
          <a:xfrm>
            <a:off x="4735975" y="1017450"/>
            <a:ext cx="42411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1200"/>
              </a:spcBef>
              <a:spcAft>
                <a:spcPts val="0"/>
              </a:spcAft>
              <a:buClr>
                <a:srgbClr val="4B1904"/>
              </a:buClr>
              <a:buSzPts val="1800"/>
              <a:buFont typeface="Comfortaa"/>
              <a:buChar char="❖"/>
            </a:pPr>
            <a:r>
              <a:rPr b="1" lang="en-GB">
                <a:solidFill>
                  <a:srgbClr val="4B1904"/>
                </a:solidFill>
                <a:latin typeface="Comfortaa"/>
                <a:ea typeface="Comfortaa"/>
                <a:cs typeface="Comfortaa"/>
                <a:sym typeface="Comfortaa"/>
              </a:rPr>
              <a:t>Remained in York for her entire life.</a:t>
            </a:r>
            <a:endParaRPr b="1">
              <a:solidFill>
                <a:srgbClr val="4B1904"/>
              </a:solidFill>
              <a:latin typeface="Comfortaa"/>
              <a:ea typeface="Comfortaa"/>
              <a:cs typeface="Comfortaa"/>
              <a:sym typeface="Comfortaa"/>
            </a:endParaRPr>
          </a:p>
          <a:p>
            <a:pPr indent="-342900" lvl="0" marL="457200" rtl="0" algn="l">
              <a:spcBef>
                <a:spcPts val="0"/>
              </a:spcBef>
              <a:spcAft>
                <a:spcPts val="0"/>
              </a:spcAft>
              <a:buClr>
                <a:srgbClr val="4B1904"/>
              </a:buClr>
              <a:buSzPts val="1800"/>
              <a:buFont typeface="Comfortaa"/>
              <a:buChar char="❖"/>
            </a:pPr>
            <a:r>
              <a:rPr b="1" i="1" lang="en-GB">
                <a:solidFill>
                  <a:srgbClr val="4B1904"/>
                </a:solidFill>
                <a:latin typeface="Comfortaa"/>
                <a:ea typeface="Comfortaa"/>
                <a:cs typeface="Comfortaa"/>
                <a:sym typeface="Comfortaa"/>
              </a:rPr>
              <a:t>Significant Locations:</a:t>
            </a:r>
            <a:r>
              <a:rPr b="1" lang="en-GB">
                <a:solidFill>
                  <a:srgbClr val="4B1904"/>
                </a:solidFill>
                <a:latin typeface="Comfortaa"/>
                <a:ea typeface="Comfortaa"/>
                <a:cs typeface="Comfortaa"/>
                <a:sym typeface="Comfortaa"/>
              </a:rPr>
              <a:t> </a:t>
            </a:r>
            <a:endParaRPr b="1">
              <a:solidFill>
                <a:srgbClr val="4B1904"/>
              </a:solidFill>
              <a:latin typeface="Comfortaa"/>
              <a:ea typeface="Comfortaa"/>
              <a:cs typeface="Comfortaa"/>
              <a:sym typeface="Comfortaa"/>
            </a:endParaRPr>
          </a:p>
          <a:p>
            <a:pPr indent="-342900" lvl="0" marL="457200" rtl="0" algn="l">
              <a:spcBef>
                <a:spcPts val="0"/>
              </a:spcBef>
              <a:spcAft>
                <a:spcPts val="0"/>
              </a:spcAft>
              <a:buClr>
                <a:srgbClr val="4B1904"/>
              </a:buClr>
              <a:buSzPts val="1800"/>
              <a:buFont typeface="Comfortaa"/>
              <a:buChar char="❖"/>
            </a:pPr>
            <a:r>
              <a:rPr b="1" lang="en-GB">
                <a:solidFill>
                  <a:srgbClr val="4B1904"/>
                </a:solidFill>
                <a:latin typeface="Comfortaa"/>
                <a:ea typeface="Comfortaa"/>
                <a:cs typeface="Comfortaa"/>
                <a:sym typeface="Comfortaa"/>
              </a:rPr>
              <a:t>47 Coney Street</a:t>
            </a:r>
            <a:endParaRPr b="1">
              <a:solidFill>
                <a:srgbClr val="4B1904"/>
              </a:solidFill>
              <a:latin typeface="Comfortaa"/>
              <a:ea typeface="Comfortaa"/>
              <a:cs typeface="Comfortaa"/>
              <a:sym typeface="Comfortaa"/>
            </a:endParaRPr>
          </a:p>
          <a:p>
            <a:pPr indent="-342900" lvl="0" marL="457200" rtl="0" algn="l">
              <a:spcBef>
                <a:spcPts val="0"/>
              </a:spcBef>
              <a:spcAft>
                <a:spcPts val="0"/>
              </a:spcAft>
              <a:buClr>
                <a:srgbClr val="4B1904"/>
              </a:buClr>
              <a:buSzPts val="1800"/>
              <a:buFont typeface="Comfortaa"/>
              <a:buChar char="❖"/>
            </a:pPr>
            <a:r>
              <a:rPr b="1" lang="en-GB">
                <a:solidFill>
                  <a:srgbClr val="4B1904"/>
                </a:solidFill>
                <a:latin typeface="Comfortaa"/>
                <a:ea typeface="Comfortaa"/>
                <a:cs typeface="Comfortaa"/>
                <a:sym typeface="Comfortaa"/>
              </a:rPr>
              <a:t>Coppergate </a:t>
            </a:r>
            <a:endParaRPr b="1">
              <a:solidFill>
                <a:srgbClr val="4B1904"/>
              </a:solidFill>
              <a:latin typeface="Comfortaa"/>
              <a:ea typeface="Comfortaa"/>
              <a:cs typeface="Comfortaa"/>
              <a:sym typeface="Comfortaa"/>
            </a:endParaRPr>
          </a:p>
          <a:p>
            <a:pPr indent="-342900" lvl="0" marL="457200" rtl="0" algn="l">
              <a:spcBef>
                <a:spcPts val="0"/>
              </a:spcBef>
              <a:spcAft>
                <a:spcPts val="0"/>
              </a:spcAft>
              <a:buClr>
                <a:srgbClr val="4B1904"/>
              </a:buClr>
              <a:buSzPts val="1800"/>
              <a:buFont typeface="Comfortaa"/>
              <a:buChar char="❖"/>
            </a:pPr>
            <a:r>
              <a:rPr b="1" lang="en-GB">
                <a:solidFill>
                  <a:srgbClr val="4B1904"/>
                </a:solidFill>
                <a:latin typeface="Comfortaa"/>
                <a:ea typeface="Comfortaa"/>
                <a:cs typeface="Comfortaa"/>
                <a:sym typeface="Comfortaa"/>
              </a:rPr>
              <a:t>Foss Island Road</a:t>
            </a:r>
            <a:endParaRPr b="1">
              <a:solidFill>
                <a:srgbClr val="4B1904"/>
              </a:solidFill>
              <a:latin typeface="Comfortaa"/>
              <a:ea typeface="Comfortaa"/>
              <a:cs typeface="Comfortaa"/>
              <a:sym typeface="Comfortaa"/>
            </a:endParaRPr>
          </a:p>
          <a:p>
            <a:pPr indent="-342900" lvl="0" marL="457200" rtl="0" algn="l">
              <a:spcBef>
                <a:spcPts val="0"/>
              </a:spcBef>
              <a:spcAft>
                <a:spcPts val="0"/>
              </a:spcAft>
              <a:buClr>
                <a:srgbClr val="4B1904"/>
              </a:buClr>
              <a:buSzPts val="1800"/>
              <a:buFont typeface="Comfortaa"/>
              <a:buChar char="❖"/>
            </a:pPr>
            <a:r>
              <a:rPr b="1" lang="en-GB">
                <a:solidFill>
                  <a:srgbClr val="4B1904"/>
                </a:solidFill>
                <a:latin typeface="Comfortaa"/>
                <a:ea typeface="Comfortaa"/>
                <a:cs typeface="Comfortaa"/>
                <a:sym typeface="Comfortaa"/>
              </a:rPr>
              <a:t>The Shambles </a:t>
            </a:r>
            <a:endParaRPr b="1">
              <a:solidFill>
                <a:srgbClr val="4B1904"/>
              </a:solidFill>
              <a:latin typeface="Comfortaa"/>
              <a:ea typeface="Comfortaa"/>
              <a:cs typeface="Comfortaa"/>
              <a:sym typeface="Comfortaa"/>
            </a:endParaRPr>
          </a:p>
          <a:p>
            <a:pPr indent="-342900" lvl="0" marL="457200" rtl="0" algn="l">
              <a:spcBef>
                <a:spcPts val="0"/>
              </a:spcBef>
              <a:spcAft>
                <a:spcPts val="0"/>
              </a:spcAft>
              <a:buClr>
                <a:srgbClr val="4B1904"/>
              </a:buClr>
              <a:buSzPts val="1800"/>
              <a:buFont typeface="Comfortaa"/>
              <a:buChar char="❖"/>
            </a:pPr>
            <a:r>
              <a:rPr b="1" lang="en-GB">
                <a:solidFill>
                  <a:srgbClr val="4B1904"/>
                </a:solidFill>
                <a:latin typeface="Comfortaa"/>
                <a:ea typeface="Comfortaa"/>
                <a:cs typeface="Comfortaa"/>
                <a:sym typeface="Comfortaa"/>
              </a:rPr>
              <a:t>21 Pavement Heworth Croft </a:t>
            </a:r>
            <a:endParaRPr b="1">
              <a:solidFill>
                <a:srgbClr val="4B1904"/>
              </a:solidFill>
              <a:latin typeface="Comfortaa"/>
              <a:ea typeface="Comfortaa"/>
              <a:cs typeface="Comfortaa"/>
              <a:sym typeface="Comfortaa"/>
            </a:endParaRPr>
          </a:p>
          <a:p>
            <a:pPr indent="-342900" lvl="0" marL="457200" rtl="0" algn="l">
              <a:spcBef>
                <a:spcPts val="0"/>
              </a:spcBef>
              <a:spcAft>
                <a:spcPts val="0"/>
              </a:spcAft>
              <a:buClr>
                <a:srgbClr val="4B1904"/>
              </a:buClr>
              <a:buSzPts val="1800"/>
              <a:buFont typeface="Comfortaa"/>
              <a:buChar char="❖"/>
            </a:pPr>
            <a:r>
              <a:rPr b="1" lang="en-GB">
                <a:solidFill>
                  <a:srgbClr val="4B1904"/>
                </a:solidFill>
                <a:latin typeface="Comfortaa"/>
                <a:ea typeface="Comfortaa"/>
                <a:cs typeface="Comfortaa"/>
                <a:sym typeface="Comfortaa"/>
              </a:rPr>
              <a:t>Heworth Green </a:t>
            </a:r>
            <a:endParaRPr b="1">
              <a:solidFill>
                <a:srgbClr val="4B1904"/>
              </a:solidFill>
              <a:latin typeface="Comfortaa"/>
              <a:ea typeface="Comfortaa"/>
              <a:cs typeface="Comfortaa"/>
              <a:sym typeface="Comfortaa"/>
            </a:endParaRPr>
          </a:p>
          <a:p>
            <a:pPr indent="-342900" lvl="0" marL="457200" rtl="0" algn="l">
              <a:spcBef>
                <a:spcPts val="0"/>
              </a:spcBef>
              <a:spcAft>
                <a:spcPts val="0"/>
              </a:spcAft>
              <a:buClr>
                <a:srgbClr val="4B1904"/>
              </a:buClr>
              <a:buSzPts val="1800"/>
              <a:buFont typeface="Comfortaa"/>
              <a:buChar char="❖"/>
            </a:pPr>
            <a:r>
              <a:rPr b="1" lang="en-GB">
                <a:solidFill>
                  <a:srgbClr val="4B1904"/>
                </a:solidFill>
                <a:latin typeface="Comfortaa"/>
                <a:ea typeface="Comfortaa"/>
                <a:cs typeface="Comfortaa"/>
                <a:sym typeface="Comfortaa"/>
              </a:rPr>
              <a:t>All Saints Church</a:t>
            </a:r>
            <a:endParaRPr b="1">
              <a:solidFill>
                <a:srgbClr val="4B1904"/>
              </a:solidFill>
              <a:latin typeface="Comfortaa"/>
              <a:ea typeface="Comfortaa"/>
              <a:cs typeface="Comfortaa"/>
              <a:sym typeface="Comfortaa"/>
            </a:endParaRPr>
          </a:p>
          <a:p>
            <a:pPr indent="-342900" lvl="0" marL="457200" rtl="0" algn="l">
              <a:spcBef>
                <a:spcPts val="0"/>
              </a:spcBef>
              <a:spcAft>
                <a:spcPts val="0"/>
              </a:spcAft>
              <a:buClr>
                <a:srgbClr val="4B1904"/>
              </a:buClr>
              <a:buSzPts val="1800"/>
              <a:buFont typeface="Comfortaa"/>
              <a:buChar char="❖"/>
            </a:pPr>
            <a:r>
              <a:rPr b="1" lang="en-GB">
                <a:solidFill>
                  <a:srgbClr val="4B1904"/>
                </a:solidFill>
                <a:latin typeface="Comfortaa"/>
                <a:ea typeface="Comfortaa"/>
                <a:cs typeface="Comfortaa"/>
                <a:sym typeface="Comfortaa"/>
              </a:rPr>
              <a:t>York City Cemetery</a:t>
            </a:r>
            <a:endParaRPr b="1">
              <a:solidFill>
                <a:srgbClr val="4B1904"/>
              </a:solidFill>
              <a:latin typeface="Comfortaa"/>
              <a:ea typeface="Comfortaa"/>
              <a:cs typeface="Comfortaa"/>
              <a:sym typeface="Comfortaa"/>
            </a:endParaRPr>
          </a:p>
        </p:txBody>
      </p:sp>
      <p:pic>
        <p:nvPicPr>
          <p:cNvPr id="110" name="Google Shape;110;p18"/>
          <p:cNvPicPr preferRelativeResize="0"/>
          <p:nvPr/>
        </p:nvPicPr>
        <p:blipFill>
          <a:blip r:embed="rId3">
            <a:alphaModFix/>
          </a:blip>
          <a:stretch>
            <a:fillRect/>
          </a:stretch>
        </p:blipFill>
        <p:spPr>
          <a:xfrm>
            <a:off x="311700" y="978375"/>
            <a:ext cx="1536101" cy="1662150"/>
          </a:xfrm>
          <a:prstGeom prst="rect">
            <a:avLst/>
          </a:prstGeom>
          <a:noFill/>
          <a:ln>
            <a:noFill/>
          </a:ln>
        </p:spPr>
      </p:pic>
      <p:pic>
        <p:nvPicPr>
          <p:cNvPr id="111" name="Google Shape;111;p18"/>
          <p:cNvPicPr preferRelativeResize="0"/>
          <p:nvPr/>
        </p:nvPicPr>
        <p:blipFill rotWithShape="1">
          <a:blip r:embed="rId4">
            <a:alphaModFix/>
          </a:blip>
          <a:srcRect b="0" l="0" r="0" t="17389"/>
          <a:stretch/>
        </p:blipFill>
        <p:spPr>
          <a:xfrm>
            <a:off x="1955775" y="1302863"/>
            <a:ext cx="2583375" cy="2845573"/>
          </a:xfrm>
          <a:prstGeom prst="rect">
            <a:avLst/>
          </a:prstGeom>
          <a:noFill/>
          <a:ln>
            <a:noFill/>
          </a:ln>
        </p:spPr>
      </p:pic>
    </p:spTree>
  </p:cSld>
  <p:clrMapOvr>
    <a:masterClrMapping/>
  </p:clrMapOvr>
  <mc:AlternateContent>
    <mc:Choice Requires="p14">
      <p:transition spd="slow" p14:dur="1000">
        <p:push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AF4"/>
        </a:solidFill>
      </p:bgPr>
    </p:bg>
    <p:spTree>
      <p:nvGrpSpPr>
        <p:cNvPr id="115" name="Shape 115"/>
        <p:cNvGrpSpPr/>
        <p:nvPr/>
      </p:nvGrpSpPr>
      <p:grpSpPr>
        <a:xfrm>
          <a:off x="0" y="0"/>
          <a:ext cx="0" cy="0"/>
          <a:chOff x="0" y="0"/>
          <a:chExt cx="0" cy="0"/>
        </a:xfrm>
      </p:grpSpPr>
      <p:sp>
        <p:nvSpPr>
          <p:cNvPr id="116" name="Google Shape;116;p19"/>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4B1904"/>
                </a:solidFill>
                <a:latin typeface="Comic Sans MS"/>
                <a:ea typeface="Comic Sans MS"/>
                <a:cs typeface="Comic Sans MS"/>
                <a:sym typeface="Comic Sans MS"/>
              </a:rPr>
              <a:t>Links to Museum</a:t>
            </a:r>
            <a:endParaRPr>
              <a:solidFill>
                <a:srgbClr val="4B1904"/>
              </a:solidFill>
              <a:latin typeface="Comic Sans MS"/>
              <a:ea typeface="Comic Sans MS"/>
              <a:cs typeface="Comic Sans MS"/>
              <a:sym typeface="Comic Sans MS"/>
            </a:endParaRPr>
          </a:p>
        </p:txBody>
      </p:sp>
      <p:sp>
        <p:nvSpPr>
          <p:cNvPr id="117" name="Google Shape;117;p19"/>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Clr>
                <a:srgbClr val="4B1904"/>
              </a:buClr>
              <a:buSzPts val="2100"/>
              <a:buFont typeface="Comfortaa"/>
              <a:buChar char="❖"/>
            </a:pPr>
            <a:r>
              <a:rPr b="1" lang="en-GB" sz="2100">
                <a:solidFill>
                  <a:srgbClr val="4B1904"/>
                </a:solidFill>
                <a:latin typeface="Comfortaa"/>
                <a:ea typeface="Comfortaa"/>
                <a:cs typeface="Comfortaa"/>
                <a:sym typeface="Comfortaa"/>
              </a:rPr>
              <a:t>Link to the</a:t>
            </a:r>
            <a:r>
              <a:rPr b="1" lang="en-GB" sz="2100">
                <a:solidFill>
                  <a:srgbClr val="4B1904"/>
                </a:solidFill>
                <a:latin typeface="Comfortaa"/>
                <a:ea typeface="Comfortaa"/>
                <a:cs typeface="Comfortaa"/>
                <a:sym typeface="Comfortaa"/>
              </a:rPr>
              <a:t> </a:t>
            </a:r>
            <a:r>
              <a:rPr b="1" lang="en-GB" sz="2100">
                <a:solidFill>
                  <a:srgbClr val="4B1904"/>
                </a:solidFill>
                <a:latin typeface="Comfortaa"/>
                <a:ea typeface="Comfortaa"/>
                <a:cs typeface="Comfortaa"/>
                <a:sym typeface="Comfortaa"/>
              </a:rPr>
              <a:t>suffragette</a:t>
            </a:r>
            <a:r>
              <a:rPr b="1" lang="en-GB" sz="2100">
                <a:solidFill>
                  <a:srgbClr val="4B1904"/>
                </a:solidFill>
                <a:latin typeface="Comfortaa"/>
                <a:ea typeface="Comfortaa"/>
                <a:cs typeface="Comfortaa"/>
                <a:sym typeface="Comfortaa"/>
              </a:rPr>
              <a:t> movement.</a:t>
            </a:r>
            <a:endParaRPr b="1" sz="2100">
              <a:solidFill>
                <a:srgbClr val="4B1904"/>
              </a:solidFill>
              <a:latin typeface="Comfortaa"/>
              <a:ea typeface="Comfortaa"/>
              <a:cs typeface="Comfortaa"/>
              <a:sym typeface="Comfortaa"/>
            </a:endParaRPr>
          </a:p>
          <a:p>
            <a:pPr indent="-361950" lvl="0" marL="457200" rtl="0" algn="l">
              <a:spcBef>
                <a:spcPts val="0"/>
              </a:spcBef>
              <a:spcAft>
                <a:spcPts val="0"/>
              </a:spcAft>
              <a:buClr>
                <a:srgbClr val="4B1904"/>
              </a:buClr>
              <a:buSzPts val="2100"/>
              <a:buFont typeface="Comfortaa"/>
              <a:buChar char="❖"/>
            </a:pPr>
            <a:r>
              <a:rPr b="1" lang="en-GB" sz="2100">
                <a:solidFill>
                  <a:srgbClr val="4B1904"/>
                </a:solidFill>
                <a:latin typeface="Comfortaa"/>
                <a:ea typeface="Comfortaa"/>
                <a:cs typeface="Comfortaa"/>
                <a:sym typeface="Comfortaa"/>
              </a:rPr>
              <a:t>Sweet shop storefront in the Victorian street display.</a:t>
            </a:r>
            <a:endParaRPr b="1" sz="2100">
              <a:solidFill>
                <a:srgbClr val="4B1904"/>
              </a:solidFill>
              <a:latin typeface="Comfortaa"/>
              <a:ea typeface="Comfortaa"/>
              <a:cs typeface="Comfortaa"/>
              <a:sym typeface="Comfortaa"/>
            </a:endParaRPr>
          </a:p>
          <a:p>
            <a:pPr indent="-361950" lvl="0" marL="457200" rtl="0" algn="l">
              <a:spcBef>
                <a:spcPts val="0"/>
              </a:spcBef>
              <a:spcAft>
                <a:spcPts val="0"/>
              </a:spcAft>
              <a:buClr>
                <a:srgbClr val="4B1904"/>
              </a:buClr>
              <a:buSzPts val="2100"/>
              <a:buFont typeface="Comfortaa"/>
              <a:buChar char="❖"/>
            </a:pPr>
            <a:r>
              <a:rPr b="1" lang="en-GB" sz="2100">
                <a:solidFill>
                  <a:srgbClr val="4B1904"/>
                </a:solidFill>
                <a:latin typeface="Comfortaa"/>
                <a:ea typeface="Comfortaa"/>
                <a:cs typeface="Comfortaa"/>
                <a:sym typeface="Comfortaa"/>
              </a:rPr>
              <a:t>Archives about confectionery industry.</a:t>
            </a:r>
            <a:endParaRPr b="1" sz="2100">
              <a:solidFill>
                <a:srgbClr val="4B1904"/>
              </a:solidFill>
              <a:latin typeface="Comfortaa"/>
              <a:ea typeface="Comfortaa"/>
              <a:cs typeface="Comfortaa"/>
              <a:sym typeface="Comfortaa"/>
            </a:endParaRPr>
          </a:p>
        </p:txBody>
      </p:sp>
      <p:pic>
        <p:nvPicPr>
          <p:cNvPr id="118" name="Google Shape;118;p19"/>
          <p:cNvPicPr preferRelativeResize="0"/>
          <p:nvPr/>
        </p:nvPicPr>
        <p:blipFill>
          <a:blip r:embed="rId3">
            <a:alphaModFix/>
          </a:blip>
          <a:stretch>
            <a:fillRect/>
          </a:stretch>
        </p:blipFill>
        <p:spPr>
          <a:xfrm>
            <a:off x="4997702" y="510000"/>
            <a:ext cx="3265701" cy="4354248"/>
          </a:xfrm>
          <a:prstGeom prst="rect">
            <a:avLst/>
          </a:prstGeom>
          <a:noFill/>
          <a:ln>
            <a:noFill/>
          </a:ln>
        </p:spPr>
      </p:pic>
    </p:spTree>
  </p:cSld>
  <p:clrMapOvr>
    <a:masterClrMapping/>
  </p:clrMapOvr>
  <mc:AlternateContent>
    <mc:Choice Requires="p14">
      <p:transition spd="slow" p14:dur="1000">
        <p:push/>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AF4"/>
        </a:solidFill>
      </p:bgPr>
    </p:bg>
    <p:spTree>
      <p:nvGrpSpPr>
        <p:cNvPr id="122" name="Shape 122"/>
        <p:cNvGrpSpPr/>
        <p:nvPr/>
      </p:nvGrpSpPr>
      <p:grpSpPr>
        <a:xfrm>
          <a:off x="0" y="0"/>
          <a:ext cx="0" cy="0"/>
          <a:chOff x="0" y="0"/>
          <a:chExt cx="0" cy="0"/>
        </a:xfrm>
      </p:grpSpPr>
      <p:sp>
        <p:nvSpPr>
          <p:cNvPr id="123" name="Google Shape;123;p20"/>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GB" sz="2880">
                <a:solidFill>
                  <a:srgbClr val="4B1904"/>
                </a:solidFill>
                <a:latin typeface="Comic Sans MS"/>
                <a:ea typeface="Comic Sans MS"/>
                <a:cs typeface="Comic Sans MS"/>
                <a:sym typeface="Comic Sans MS"/>
              </a:rPr>
              <a:t>References</a:t>
            </a:r>
            <a:endParaRPr sz="2880">
              <a:solidFill>
                <a:srgbClr val="4B1904"/>
              </a:solidFill>
              <a:latin typeface="Comic Sans MS"/>
              <a:ea typeface="Comic Sans MS"/>
              <a:cs typeface="Comic Sans MS"/>
              <a:sym typeface="Comic Sans MS"/>
            </a:endParaRPr>
          </a:p>
        </p:txBody>
      </p:sp>
      <p:sp>
        <p:nvSpPr>
          <p:cNvPr id="124" name="Google Shape;124;p20"/>
          <p:cNvSpPr txBox="1"/>
          <p:nvPr>
            <p:ph idx="1" type="body"/>
          </p:nvPr>
        </p:nvSpPr>
        <p:spPr>
          <a:xfrm>
            <a:off x="311700" y="1017450"/>
            <a:ext cx="8520600" cy="3751200"/>
          </a:xfrm>
          <a:prstGeom prst="rect">
            <a:avLst/>
          </a:prstGeom>
          <a:ln>
            <a:noFill/>
          </a:ln>
        </p:spPr>
        <p:txBody>
          <a:bodyPr anchorCtr="0" anchor="t" bIns="91425" lIns="91425" spcFirstLastPara="1" rIns="91425" wrap="square" tIns="91425">
            <a:noAutofit/>
          </a:bodyPr>
          <a:lstStyle/>
          <a:p>
            <a:pPr indent="0" lvl="0" marL="0" rtl="0" algn="l">
              <a:spcBef>
                <a:spcPts val="1200"/>
              </a:spcBef>
              <a:spcAft>
                <a:spcPts val="0"/>
              </a:spcAft>
              <a:buNone/>
            </a:pPr>
            <a:r>
              <a:rPr b="1" lang="en-GB" sz="800">
                <a:solidFill>
                  <a:srgbClr val="4B1904"/>
                </a:solidFill>
                <a:latin typeface="Comfortaa"/>
                <a:ea typeface="Comfortaa"/>
                <a:cs typeface="Comfortaa"/>
                <a:sym typeface="Comfortaa"/>
              </a:rPr>
              <a:t>Anonymous Author, ‘Issue 15337 Multiple News Items’ York Herald (York, 4th August 1900) 6. Accessed from ‘Multiple News Items’ (Gale Primary Sources) &lt; </a:t>
            </a:r>
            <a:r>
              <a:rPr b="1" lang="en-GB" sz="800" u="sng">
                <a:solidFill>
                  <a:srgbClr val="F55E61"/>
                </a:solidFill>
                <a:latin typeface="Comfortaa"/>
                <a:ea typeface="Comfortaa"/>
                <a:cs typeface="Comfortaa"/>
                <a:sym typeface="Comfortaa"/>
                <a:hlinkClick r:id="rId3">
                  <a:extLst>
                    <a:ext uri="{A12FA001-AC4F-418D-AE19-62706E023703}">
                      <ahyp:hlinkClr val="tx"/>
                    </a:ext>
                  </a:extLst>
                </a:hlinkClick>
              </a:rPr>
              <a:t>Multiple News Items (york.ac.uk)</a:t>
            </a:r>
            <a:r>
              <a:rPr b="1" lang="en-GB" sz="800">
                <a:solidFill>
                  <a:srgbClr val="4B1904"/>
                </a:solidFill>
                <a:latin typeface="Comfortaa"/>
                <a:ea typeface="Comfortaa"/>
                <a:cs typeface="Comfortaa"/>
                <a:sym typeface="Comfortaa"/>
              </a:rPr>
              <a:t> &gt; accessed 1st December 2021. </a:t>
            </a:r>
            <a:endParaRPr b="1" sz="800">
              <a:solidFill>
                <a:srgbClr val="4B1904"/>
              </a:solidFill>
              <a:latin typeface="Comfortaa"/>
              <a:ea typeface="Comfortaa"/>
              <a:cs typeface="Comfortaa"/>
              <a:sym typeface="Comfortaa"/>
            </a:endParaRPr>
          </a:p>
          <a:p>
            <a:pPr indent="0" lvl="0" marL="0" rtl="0" algn="l">
              <a:spcBef>
                <a:spcPts val="1200"/>
              </a:spcBef>
              <a:spcAft>
                <a:spcPts val="0"/>
              </a:spcAft>
              <a:buNone/>
            </a:pPr>
            <a:r>
              <a:rPr b="1" lang="en-GB" sz="800">
                <a:solidFill>
                  <a:srgbClr val="4B1904"/>
                </a:solidFill>
                <a:latin typeface="Comfortaa"/>
                <a:ea typeface="Comfortaa"/>
                <a:cs typeface="Comfortaa"/>
                <a:sym typeface="Comfortaa"/>
              </a:rPr>
              <a:t>Anonymous Author  ‘Issue 15398 Births, Deaths, Marriages and Obituaries’ Sheffield Daily Telegraph (Sheffield, 16th November 1904) 9. Accessed from ‘Births, Deaths, Marriages and Obituaries’ (Gale Primary Sources) &lt; </a:t>
            </a:r>
            <a:r>
              <a:rPr b="1" lang="en-GB" sz="800" u="sng">
                <a:solidFill>
                  <a:srgbClr val="F55E61"/>
                </a:solidFill>
                <a:latin typeface="Comfortaa"/>
                <a:ea typeface="Comfortaa"/>
                <a:cs typeface="Comfortaa"/>
                <a:sym typeface="Comfortaa"/>
                <a:hlinkClick r:id="rId4">
                  <a:extLst>
                    <a:ext uri="{A12FA001-AC4F-418D-AE19-62706E023703}">
                      <ahyp:hlinkClr val="tx"/>
                    </a:ext>
                  </a:extLst>
                </a:hlinkClick>
              </a:rPr>
              <a:t>Births, Deaths, Marriages and Obituaries - Document - British Library Newspapers (york.ac.uk)</a:t>
            </a:r>
            <a:r>
              <a:rPr b="1" lang="en-GB" sz="800">
                <a:solidFill>
                  <a:srgbClr val="4B1904"/>
                </a:solidFill>
                <a:latin typeface="Comfortaa"/>
                <a:ea typeface="Comfortaa"/>
                <a:cs typeface="Comfortaa"/>
                <a:sym typeface="Comfortaa"/>
              </a:rPr>
              <a:t> &gt; accessed 20th November 2021. </a:t>
            </a:r>
            <a:endParaRPr b="1" sz="800">
              <a:solidFill>
                <a:srgbClr val="4B1904"/>
              </a:solidFill>
              <a:latin typeface="Comfortaa"/>
              <a:ea typeface="Comfortaa"/>
              <a:cs typeface="Comfortaa"/>
              <a:sym typeface="Comfortaa"/>
            </a:endParaRPr>
          </a:p>
          <a:p>
            <a:pPr indent="0" lvl="0" marL="0" rtl="0" algn="l">
              <a:lnSpc>
                <a:spcPct val="100000"/>
              </a:lnSpc>
              <a:spcBef>
                <a:spcPts val="1200"/>
              </a:spcBef>
              <a:spcAft>
                <a:spcPts val="0"/>
              </a:spcAft>
              <a:buNone/>
            </a:pPr>
            <a:r>
              <a:rPr b="1" lang="en-GB" sz="800">
                <a:solidFill>
                  <a:srgbClr val="4B1904"/>
                </a:solidFill>
                <a:latin typeface="Comfortaa"/>
                <a:ea typeface="Comfortaa"/>
                <a:cs typeface="Comfortaa"/>
                <a:sym typeface="Comfortaa"/>
              </a:rPr>
              <a:t>Anonymous Author, ‘The “Art, Trade and Mystery of a Confectioner”: The History of M.A. Craven &amp; Son LTD York’, Specialised Publications LTD (Surrey, 1949) 2. </a:t>
            </a:r>
            <a:endParaRPr b="1" sz="800">
              <a:solidFill>
                <a:srgbClr val="4B1904"/>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rgbClr val="4B1904"/>
              </a:solidFill>
              <a:latin typeface="Comfortaa"/>
              <a:ea typeface="Comfortaa"/>
              <a:cs typeface="Comfortaa"/>
              <a:sym typeface="Comfortaa"/>
            </a:endParaRPr>
          </a:p>
          <a:p>
            <a:pPr indent="0" lvl="0" marL="0" rtl="0" algn="l">
              <a:lnSpc>
                <a:spcPct val="100000"/>
              </a:lnSpc>
              <a:spcBef>
                <a:spcPts val="0"/>
              </a:spcBef>
              <a:spcAft>
                <a:spcPts val="0"/>
              </a:spcAft>
              <a:buNone/>
            </a:pPr>
            <a:r>
              <a:rPr b="1" lang="en-GB" sz="800">
                <a:solidFill>
                  <a:srgbClr val="4B1904"/>
                </a:solidFill>
                <a:latin typeface="Comfortaa"/>
                <a:ea typeface="Comfortaa"/>
                <a:cs typeface="Comfortaa"/>
                <a:sym typeface="Comfortaa"/>
              </a:rPr>
              <a:t>Charles B Night, ‘M.A. Craven &amp; Son Limited: History of the Company’ (1948) York. </a:t>
            </a:r>
            <a:endParaRPr b="1" sz="800">
              <a:solidFill>
                <a:srgbClr val="4B1904"/>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rgbClr val="4B1904"/>
              </a:solidFill>
              <a:latin typeface="Comfortaa"/>
              <a:ea typeface="Comfortaa"/>
              <a:cs typeface="Comfortaa"/>
              <a:sym typeface="Comfortaa"/>
            </a:endParaRPr>
          </a:p>
          <a:p>
            <a:pPr indent="0" lvl="0" marL="0" rtl="0" algn="l">
              <a:lnSpc>
                <a:spcPct val="100000"/>
              </a:lnSpc>
              <a:spcBef>
                <a:spcPts val="0"/>
              </a:spcBef>
              <a:spcAft>
                <a:spcPts val="0"/>
              </a:spcAft>
              <a:buNone/>
            </a:pPr>
            <a:r>
              <a:rPr b="1" lang="en-GB" sz="800">
                <a:solidFill>
                  <a:srgbClr val="4B1904"/>
                </a:solidFill>
                <a:latin typeface="Comfortaa"/>
                <a:ea typeface="Comfortaa"/>
                <a:cs typeface="Comfortaa"/>
                <a:sym typeface="Comfortaa"/>
              </a:rPr>
              <a:t>Dinah Tyszka, ‘Mary Ann Craven (1826-1900)’ (York Civic Trust) &lt;</a:t>
            </a:r>
            <a:r>
              <a:rPr b="1" lang="en-GB" sz="800">
                <a:solidFill>
                  <a:srgbClr val="F55E61"/>
                </a:solidFill>
                <a:latin typeface="Comfortaa"/>
                <a:ea typeface="Comfortaa"/>
                <a:cs typeface="Comfortaa"/>
                <a:sym typeface="Comfortaa"/>
              </a:rPr>
              <a:t> </a:t>
            </a:r>
            <a:r>
              <a:rPr b="1" lang="en-GB" sz="800" u="sng">
                <a:solidFill>
                  <a:srgbClr val="F55E61"/>
                </a:solidFill>
                <a:latin typeface="Comfortaa"/>
                <a:ea typeface="Comfortaa"/>
                <a:cs typeface="Comfortaa"/>
                <a:sym typeface="Comfortaa"/>
                <a:hlinkClick r:id="rId5">
                  <a:extLst>
                    <a:ext uri="{A12FA001-AC4F-418D-AE19-62706E023703}">
                      <ahyp:hlinkClr val="tx"/>
                    </a:ext>
                  </a:extLst>
                </a:hlinkClick>
              </a:rPr>
              <a:t>Mary Ann Craven (1826-1900) – York Civic Trust</a:t>
            </a:r>
            <a:r>
              <a:rPr b="1" lang="en-GB" sz="800">
                <a:solidFill>
                  <a:srgbClr val="4B1904"/>
                </a:solidFill>
                <a:latin typeface="Comfortaa"/>
                <a:ea typeface="Comfortaa"/>
                <a:cs typeface="Comfortaa"/>
                <a:sym typeface="Comfortaa"/>
              </a:rPr>
              <a:t> &gt; accessed 24th November 2021.</a:t>
            </a:r>
            <a:endParaRPr b="1" sz="800">
              <a:solidFill>
                <a:srgbClr val="4B1904"/>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rgbClr val="4B1904"/>
              </a:solidFill>
              <a:latin typeface="Comfortaa"/>
              <a:ea typeface="Comfortaa"/>
              <a:cs typeface="Comfortaa"/>
              <a:sym typeface="Comfortaa"/>
            </a:endParaRPr>
          </a:p>
          <a:p>
            <a:pPr indent="0" lvl="0" marL="0" rtl="0" algn="l">
              <a:lnSpc>
                <a:spcPct val="100000"/>
              </a:lnSpc>
              <a:spcBef>
                <a:spcPts val="0"/>
              </a:spcBef>
              <a:spcAft>
                <a:spcPts val="0"/>
              </a:spcAft>
              <a:buNone/>
            </a:pPr>
            <a:r>
              <a:rPr b="1" lang="en-GB" sz="800">
                <a:solidFill>
                  <a:srgbClr val="4B1904"/>
                </a:solidFill>
                <a:latin typeface="Comfortaa"/>
                <a:ea typeface="Comfortaa"/>
                <a:cs typeface="Comfortaa"/>
                <a:sym typeface="Comfortaa"/>
              </a:rPr>
              <a:t>Jennifer Aston and Paolo Martino, ‘Risk, success, and failure: female entrepreneurship in late Victorian and Edwardian England’ 2017(7) Hoboken Wiley, 837, 843.</a:t>
            </a:r>
            <a:endParaRPr b="1" sz="800">
              <a:solidFill>
                <a:srgbClr val="4B1904"/>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rgbClr val="4B1904"/>
              </a:solidFill>
              <a:latin typeface="Comfortaa"/>
              <a:ea typeface="Comfortaa"/>
              <a:cs typeface="Comfortaa"/>
              <a:sym typeface="Comfortaa"/>
            </a:endParaRPr>
          </a:p>
          <a:p>
            <a:pPr indent="0" lvl="0" marL="0" rtl="0" algn="l">
              <a:lnSpc>
                <a:spcPct val="100000"/>
              </a:lnSpc>
              <a:spcBef>
                <a:spcPts val="0"/>
              </a:spcBef>
              <a:spcAft>
                <a:spcPts val="0"/>
              </a:spcAft>
              <a:buNone/>
            </a:pPr>
            <a:r>
              <a:rPr b="1" lang="en-GB" sz="800">
                <a:solidFill>
                  <a:srgbClr val="4B1904"/>
                </a:solidFill>
                <a:latin typeface="Comfortaa"/>
                <a:ea typeface="Comfortaa"/>
                <a:cs typeface="Comfortaa"/>
                <a:sym typeface="Comfortaa"/>
              </a:rPr>
              <a:t>‘Mary Ann Hick in 1826’ (Find my Past) &lt;</a:t>
            </a:r>
            <a:r>
              <a:rPr b="1" lang="en-GB" sz="800" u="sng">
                <a:solidFill>
                  <a:srgbClr val="F55E61"/>
                </a:solidFill>
                <a:latin typeface="Comfortaa"/>
                <a:ea typeface="Comfortaa"/>
                <a:cs typeface="Comfortaa"/>
                <a:sym typeface="Comfortaa"/>
                <a:hlinkClick r:id="rId6">
                  <a:extLst>
                    <a:ext uri="{A12FA001-AC4F-418D-AE19-62706E023703}">
                      <ahyp:hlinkClr val="tx"/>
                    </a:ext>
                  </a:extLst>
                </a:hlinkClick>
              </a:rPr>
              <a:t>Record Transcription: England Births &amp; Baptisms 1538-1975 | findmypast.co.uk</a:t>
            </a:r>
            <a:r>
              <a:rPr b="1" lang="en-GB" sz="800">
                <a:solidFill>
                  <a:srgbClr val="4B1904"/>
                </a:solidFill>
                <a:latin typeface="Comfortaa"/>
                <a:ea typeface="Comfortaa"/>
                <a:cs typeface="Comfortaa"/>
                <a:sym typeface="Comfortaa"/>
              </a:rPr>
              <a:t>&gt; accessed 24th November 2021. </a:t>
            </a:r>
            <a:endParaRPr b="1" sz="800">
              <a:solidFill>
                <a:srgbClr val="4B1904"/>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rgbClr val="4B1904"/>
              </a:solidFill>
              <a:latin typeface="Comfortaa"/>
              <a:ea typeface="Comfortaa"/>
              <a:cs typeface="Comfortaa"/>
              <a:sym typeface="Comfortaa"/>
            </a:endParaRPr>
          </a:p>
          <a:p>
            <a:pPr indent="0" lvl="0" marL="0" rtl="0" algn="l">
              <a:lnSpc>
                <a:spcPct val="100000"/>
              </a:lnSpc>
              <a:spcBef>
                <a:spcPts val="0"/>
              </a:spcBef>
              <a:spcAft>
                <a:spcPts val="0"/>
              </a:spcAft>
              <a:buNone/>
            </a:pPr>
            <a:r>
              <a:rPr b="1" lang="en-GB" sz="800">
                <a:solidFill>
                  <a:srgbClr val="4B1904"/>
                </a:solidFill>
                <a:latin typeface="Comfortaa"/>
                <a:ea typeface="Comfortaa"/>
                <a:cs typeface="Comfortaa"/>
                <a:sym typeface="Comfortaa"/>
              </a:rPr>
              <a:t>‘Mary Ann Hick in 1851’ (Find my Past) &lt;</a:t>
            </a:r>
            <a:r>
              <a:rPr b="1" lang="en-GB" sz="800" u="sng">
                <a:solidFill>
                  <a:srgbClr val="F55E61"/>
                </a:solidFill>
                <a:latin typeface="Comfortaa"/>
                <a:ea typeface="Comfortaa"/>
                <a:cs typeface="Comfortaa"/>
                <a:sym typeface="Comfortaa"/>
                <a:hlinkClick r:id="rId7">
                  <a:extLst>
                    <a:ext uri="{A12FA001-AC4F-418D-AE19-62706E023703}">
                      <ahyp:hlinkClr val="tx"/>
                    </a:ext>
                  </a:extLst>
                </a:hlinkClick>
              </a:rPr>
              <a:t>Record Transcription: England &amp; Wales Marriages 1837-2005 | findmypast.co.uk</a:t>
            </a:r>
            <a:r>
              <a:rPr b="1" lang="en-GB" sz="800">
                <a:solidFill>
                  <a:srgbClr val="4B1904"/>
                </a:solidFill>
                <a:latin typeface="Comfortaa"/>
                <a:ea typeface="Comfortaa"/>
                <a:cs typeface="Comfortaa"/>
                <a:sym typeface="Comfortaa"/>
              </a:rPr>
              <a:t>&gt; accessed 24th November 2021. </a:t>
            </a:r>
            <a:endParaRPr b="1" sz="800">
              <a:solidFill>
                <a:srgbClr val="4B1904"/>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rgbClr val="4B1904"/>
              </a:solidFill>
              <a:latin typeface="Comfortaa"/>
              <a:ea typeface="Comfortaa"/>
              <a:cs typeface="Comfortaa"/>
              <a:sym typeface="Comfortaa"/>
            </a:endParaRPr>
          </a:p>
          <a:p>
            <a:pPr indent="0" lvl="0" marL="0" rtl="0" algn="l">
              <a:lnSpc>
                <a:spcPct val="100000"/>
              </a:lnSpc>
              <a:spcBef>
                <a:spcPts val="0"/>
              </a:spcBef>
              <a:spcAft>
                <a:spcPts val="0"/>
              </a:spcAft>
              <a:buNone/>
            </a:pPr>
            <a:r>
              <a:rPr b="1" lang="en-GB" sz="800">
                <a:solidFill>
                  <a:srgbClr val="4B1904"/>
                </a:solidFill>
                <a:latin typeface="Comfortaa"/>
                <a:ea typeface="Comfortaa"/>
                <a:cs typeface="Comfortaa"/>
                <a:sym typeface="Comfortaa"/>
              </a:rPr>
              <a:t>‘M.A. Craven &amp; Son Ltd’ (Borthwick Catalogue) &lt; </a:t>
            </a:r>
            <a:r>
              <a:rPr b="1" lang="en-GB" sz="800" u="sng">
                <a:solidFill>
                  <a:srgbClr val="F55E61"/>
                </a:solidFill>
                <a:latin typeface="Comfortaa"/>
                <a:ea typeface="Comfortaa"/>
                <a:cs typeface="Comfortaa"/>
                <a:sym typeface="Comfortaa"/>
                <a:hlinkClick r:id="rId8">
                  <a:extLst>
                    <a:ext uri="{A12FA001-AC4F-418D-AE19-62706E023703}">
                      <ahyp:hlinkClr val="tx"/>
                    </a:ext>
                  </a:extLst>
                </a:hlinkClick>
              </a:rPr>
              <a:t>M.A. Craven &amp;amp; Son Ltd - Borthwick Catalogue (york.ac.uk</a:t>
            </a:r>
            <a:r>
              <a:rPr b="1" lang="en-GB" sz="800" u="sng">
                <a:solidFill>
                  <a:srgbClr val="4B1904"/>
                </a:solidFill>
                <a:latin typeface="Comfortaa"/>
                <a:ea typeface="Comfortaa"/>
                <a:cs typeface="Comfortaa"/>
                <a:sym typeface="Comfortaa"/>
                <a:hlinkClick r:id="rId9">
                  <a:extLst>
                    <a:ext uri="{A12FA001-AC4F-418D-AE19-62706E023703}">
                      <ahyp:hlinkClr val="tx"/>
                    </a:ext>
                  </a:extLst>
                </a:hlinkClick>
              </a:rPr>
              <a:t>)</a:t>
            </a:r>
            <a:r>
              <a:rPr b="1" lang="en-GB" sz="800">
                <a:solidFill>
                  <a:srgbClr val="4B1904"/>
                </a:solidFill>
                <a:latin typeface="Comfortaa"/>
                <a:ea typeface="Comfortaa"/>
                <a:cs typeface="Comfortaa"/>
                <a:sym typeface="Comfortaa"/>
              </a:rPr>
              <a:t> &gt; accessed 24th November 2021. </a:t>
            </a:r>
            <a:endParaRPr b="1" sz="800">
              <a:solidFill>
                <a:srgbClr val="4B1904"/>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rgbClr val="4B1904"/>
              </a:solidFill>
              <a:latin typeface="Comfortaa"/>
              <a:ea typeface="Comfortaa"/>
              <a:cs typeface="Comfortaa"/>
              <a:sym typeface="Comfortaa"/>
            </a:endParaRPr>
          </a:p>
          <a:p>
            <a:pPr indent="0" lvl="0" marL="0" rtl="0" algn="l">
              <a:lnSpc>
                <a:spcPct val="100000"/>
              </a:lnSpc>
              <a:spcBef>
                <a:spcPts val="0"/>
              </a:spcBef>
              <a:spcAft>
                <a:spcPts val="0"/>
              </a:spcAft>
              <a:buNone/>
            </a:pPr>
            <a:r>
              <a:rPr b="1" lang="en-GB" sz="800">
                <a:solidFill>
                  <a:srgbClr val="4B1904"/>
                </a:solidFill>
                <a:latin typeface="Comfortaa"/>
                <a:ea typeface="Comfortaa"/>
                <a:cs typeface="Comfortaa"/>
                <a:sym typeface="Comfortaa"/>
              </a:rPr>
              <a:t>Sonia A Bedikian, ‘The Death of Mourning: From Victorian Crepe to the Little Black Dress’ 2008(57) Omega Journal of Death and Dying, 35, 38-39. </a:t>
            </a:r>
            <a:endParaRPr b="1" sz="800">
              <a:solidFill>
                <a:srgbClr val="4B1904"/>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1000">
              <a:solidFill>
                <a:srgbClr val="4B1904"/>
              </a:solidFill>
              <a:latin typeface="Comfortaa"/>
              <a:ea typeface="Comfortaa"/>
              <a:cs typeface="Comfortaa"/>
              <a:sym typeface="Comfortaa"/>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AF4"/>
        </a:solidFill>
      </p:bgPr>
    </p:bg>
    <p:spTree>
      <p:nvGrpSpPr>
        <p:cNvPr id="128" name="Shape 128"/>
        <p:cNvGrpSpPr/>
        <p:nvPr/>
      </p:nvGrpSpPr>
      <p:grpSpPr>
        <a:xfrm>
          <a:off x="0" y="0"/>
          <a:ext cx="0" cy="0"/>
          <a:chOff x="0" y="0"/>
          <a:chExt cx="0" cy="0"/>
        </a:xfrm>
      </p:grpSpPr>
      <p:sp>
        <p:nvSpPr>
          <p:cNvPr id="129" name="Google Shape;129;p21"/>
          <p:cNvSpPr txBox="1"/>
          <p:nvPr/>
        </p:nvSpPr>
        <p:spPr>
          <a:xfrm>
            <a:off x="3072000" y="1417350"/>
            <a:ext cx="3000000" cy="230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4600">
                <a:solidFill>
                  <a:srgbClr val="FFFAF4"/>
                </a:solidFill>
                <a:latin typeface="Lobster"/>
                <a:ea typeface="Lobster"/>
                <a:cs typeface="Lobster"/>
                <a:sym typeface="Lobster"/>
              </a:rPr>
              <a:t>Thank you!</a:t>
            </a:r>
            <a:endParaRPr sz="4600">
              <a:solidFill>
                <a:srgbClr val="FFFAF4"/>
              </a:solidFill>
              <a:latin typeface="Lobster"/>
              <a:ea typeface="Lobster"/>
              <a:cs typeface="Lobster"/>
              <a:sym typeface="Lobster"/>
            </a:endParaRPr>
          </a:p>
          <a:p>
            <a:pPr indent="0" lvl="0" marL="0" rtl="0" algn="ctr">
              <a:spcBef>
                <a:spcPts val="0"/>
              </a:spcBef>
              <a:spcAft>
                <a:spcPts val="0"/>
              </a:spcAft>
              <a:buNone/>
            </a:pPr>
            <a:r>
              <a:rPr lang="en-GB" sz="4600">
                <a:solidFill>
                  <a:srgbClr val="FFFAF4"/>
                </a:solidFill>
                <a:latin typeface="Lobster"/>
                <a:ea typeface="Lobster"/>
                <a:cs typeface="Lobster"/>
                <a:sym typeface="Lobster"/>
              </a:rPr>
              <a:t>Any Questions?</a:t>
            </a:r>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276EE1950274418942B12A3F0889DB" ma:contentTypeVersion="13" ma:contentTypeDescription="Create a new document." ma:contentTypeScope="" ma:versionID="a7a8ffec9855ce2747d62c8b1695e92e">
  <xsd:schema xmlns:xsd="http://www.w3.org/2001/XMLSchema" xmlns:xs="http://www.w3.org/2001/XMLSchema" xmlns:p="http://schemas.microsoft.com/office/2006/metadata/properties" xmlns:ns2="0c420eb2-a4d4-4918-9091-ec45bffa12fb" xmlns:ns3="04db84b9-c3df-47a6-b89c-efbde5cfa114" targetNamespace="http://schemas.microsoft.com/office/2006/metadata/properties" ma:root="true" ma:fieldsID="8bae97eb9ad50d8dfb6cc8b2f38dbe3f" ns2:_="" ns3:_="">
    <xsd:import namespace="0c420eb2-a4d4-4918-9091-ec45bffa12fb"/>
    <xsd:import namespace="04db84b9-c3df-47a6-b89c-efbde5cfa1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420eb2-a4d4-4918-9091-ec45bffa12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db84b9-c3df-47a6-b89c-efbde5cfa1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9FD00F-0978-4A9D-A6E9-F80DDBFB9309}"/>
</file>

<file path=customXml/itemProps2.xml><?xml version="1.0" encoding="utf-8"?>
<ds:datastoreItem xmlns:ds="http://schemas.openxmlformats.org/officeDocument/2006/customXml" ds:itemID="{63421939-82BB-453E-BCFB-B20A538BBECA}"/>
</file>

<file path=customXml/itemProps3.xml><?xml version="1.0" encoding="utf-8"?>
<ds:datastoreItem xmlns:ds="http://schemas.openxmlformats.org/officeDocument/2006/customXml" ds:itemID="{09FDCB1C-BD4C-4F24-A05F-028FAE066A96}"/>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0x010100A9276EE1950274418942B12A3F0889DB</vt:lpwstr>
  </property>
</Properties>
</file>